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359" r:id="rId3"/>
    <p:sldId id="259" r:id="rId4"/>
    <p:sldId id="358" r:id="rId5"/>
    <p:sldId id="265" r:id="rId6"/>
    <p:sldId id="261" r:id="rId7"/>
    <p:sldId id="301" r:id="rId8"/>
    <p:sldId id="336" r:id="rId9"/>
    <p:sldId id="337" r:id="rId10"/>
    <p:sldId id="356" r:id="rId11"/>
    <p:sldId id="304" r:id="rId12"/>
    <p:sldId id="338" r:id="rId13"/>
    <p:sldId id="354" r:id="rId14"/>
    <p:sldId id="355" r:id="rId15"/>
    <p:sldId id="263" r:id="rId16"/>
    <p:sldId id="322" r:id="rId17"/>
    <p:sldId id="320" r:id="rId18"/>
    <p:sldId id="321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272" r:id="rId33"/>
    <p:sldId id="280" r:id="rId34"/>
    <p:sldId id="282" r:id="rId35"/>
    <p:sldId id="285" r:id="rId36"/>
    <p:sldId id="362" r:id="rId37"/>
    <p:sldId id="364" r:id="rId38"/>
    <p:sldId id="286" r:id="rId39"/>
    <p:sldId id="281" r:id="rId40"/>
    <p:sldId id="283" r:id="rId41"/>
    <p:sldId id="300" r:id="rId42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3590BD"/>
    <a:srgbClr val="FF6600"/>
    <a:srgbClr val="003300"/>
    <a:srgbClr val="CC66FF"/>
    <a:srgbClr val="FFFF99"/>
    <a:srgbClr val="00CC66"/>
    <a:srgbClr val="FFFFCC"/>
    <a:srgbClr val="339933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84" autoAdjust="0"/>
    <p:restoredTop sz="94421" autoAdjust="0"/>
  </p:normalViewPr>
  <p:slideViewPr>
    <p:cSldViewPr>
      <p:cViewPr varScale="1">
        <p:scale>
          <a:sx n="96" d="100"/>
          <a:sy n="96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6F1B2-3A8C-4507-B12E-AB8B108B1582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601AE-18B1-474A-B03A-E391F8000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38B98-E7B8-4538-878D-8D10BDEE0C2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7EEA1-7615-4BC0-8575-F6CC097B9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F4118-EE01-4C50-A5D4-E28C3C3718B9}" type="datetime1">
              <a:rPr lang="fr-FR" smtClean="0"/>
              <a:pPr>
                <a:defRPr/>
              </a:pPr>
              <a:t>01/10/2013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0475F-A6FC-4DF7-9E47-6AD1938346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1E9E-7852-4776-AE18-C6E66C09B3F2}" type="datetime1">
              <a:rPr lang="fr-FR" smtClean="0"/>
              <a:pPr>
                <a:defRPr/>
              </a:pPr>
              <a:t>01/10/2013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F3C09-36B0-43EA-B89C-A6DCB0773A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2230-8009-472F-8CB0-72BFC0BD5519}" type="datetime1">
              <a:rPr lang="fr-FR" smtClean="0"/>
              <a:pPr>
                <a:defRPr/>
              </a:pPr>
              <a:t>01/10/2013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F262-449A-426A-97FD-F9983AB881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35BE-8F95-4973-89A6-88F3853595C6}" type="datetime1">
              <a:rPr lang="fr-FR" smtClean="0"/>
              <a:pPr>
                <a:defRPr/>
              </a:pPr>
              <a:t>01/10/2013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9007-F420-4D2A-9018-C0AA137F1C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AE7F-1366-400D-A70C-8F42A91E32C2}" type="datetime1">
              <a:rPr lang="fr-FR" smtClean="0"/>
              <a:pPr>
                <a:defRPr/>
              </a:pPr>
              <a:t>01/10/2013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C8FC9-9DB8-4B13-974A-DEF90DB17D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2B80-B8ED-4E13-9DB5-EE306BEF43D1}" type="datetime1">
              <a:rPr lang="fr-FR" smtClean="0"/>
              <a:pPr>
                <a:defRPr/>
              </a:pPr>
              <a:t>01/10/2013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8C20-6278-4524-8342-286B372938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9DDE-613A-492E-A53B-6737F109AAD3}" type="datetime1">
              <a:rPr lang="fr-FR" smtClean="0"/>
              <a:pPr>
                <a:defRPr/>
              </a:pPr>
              <a:t>01/10/2013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1E39-7A0B-4899-BF61-76EB924881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C906-5C10-4CB6-A8E1-18FB92A48D87}" type="datetime1">
              <a:rPr lang="fr-FR" smtClean="0"/>
              <a:pPr>
                <a:defRPr/>
              </a:pPr>
              <a:t>01/10/2013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B4A5-B340-472F-8872-1D78F352A7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136B-4EA6-4030-A61F-D34853E28133}" type="datetime1">
              <a:rPr lang="fr-FR" smtClean="0"/>
              <a:pPr>
                <a:defRPr/>
              </a:pPr>
              <a:t>01/10/2013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BF9B4-247F-4121-B0FE-2E6A3FA042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7B1D-8CBB-4428-AA62-AC2FBB236C6C}" type="datetime1">
              <a:rPr lang="fr-FR" smtClean="0"/>
              <a:pPr>
                <a:defRPr/>
              </a:pPr>
              <a:t>01/10/2013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65AC-D611-47C8-8F32-BB1447446A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6CE3-FB69-4D7A-984F-B386B3440DA4}" type="datetime1">
              <a:rPr lang="fr-FR" smtClean="0"/>
              <a:pPr>
                <a:defRPr/>
              </a:pPr>
              <a:t>01/10/2013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BBE7-3D14-4CD7-9454-3A842482BE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85E4C1-E45F-4162-858D-4109FBE78391}" type="datetime1">
              <a:rPr lang="fr-FR" smtClean="0"/>
              <a:pPr>
                <a:defRPr/>
              </a:pPr>
              <a:t>01/10/2013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4EA75C-A675-4836-A111-B0A4ED0C83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3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package" Target="../embeddings/Microsoft_Office_Word_Document1.docx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3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4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4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4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4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4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10" Type="http://schemas.openxmlformats.org/officeDocument/2006/relationships/image" Target="../media/image10.png"/><Relationship Id="rId4" Type="http://schemas.openxmlformats.org/officeDocument/2006/relationships/image" Target="../media/image5.wmf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19007-F420-4D2A-9018-C0AA137F1CE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graphicFrame>
        <p:nvGraphicFramePr>
          <p:cNvPr id="5" name="Object 54"/>
          <p:cNvGraphicFramePr>
            <a:graphicFrameLocks noChangeAspect="1"/>
          </p:cNvGraphicFramePr>
          <p:nvPr/>
        </p:nvGraphicFramePr>
        <p:xfrm>
          <a:off x="3581400" y="1752600"/>
          <a:ext cx="1828800" cy="1943100"/>
        </p:xfrm>
        <a:graphic>
          <a:graphicData uri="http://schemas.openxmlformats.org/presentationml/2006/ole">
            <p:oleObj spid="_x0000_s160770" name="CorelDRAW" r:id="rId3" imgW="4426920" imgH="4404240" progId="">
              <p:embed/>
            </p:oleObj>
          </a:graphicData>
        </a:graphic>
      </p:graphicFrame>
      <p:sp>
        <p:nvSpPr>
          <p:cNvPr id="8" name="Titre 3"/>
          <p:cNvSpPr txBox="1">
            <a:spLocks/>
          </p:cNvSpPr>
          <p:nvPr/>
        </p:nvSpPr>
        <p:spPr bwMode="auto">
          <a:xfrm>
            <a:off x="609600" y="3657600"/>
            <a:ext cx="7772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 GUARANTY CORPORATION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5486400"/>
            <a:ext cx="77724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4" name="Object 54"/>
          <p:cNvGraphicFramePr>
            <a:graphicFrameLocks noChangeAspect="1"/>
          </p:cNvGraphicFramePr>
          <p:nvPr/>
        </p:nvGraphicFramePr>
        <p:xfrm>
          <a:off x="304800" y="455612"/>
          <a:ext cx="765175" cy="762001"/>
        </p:xfrm>
        <a:graphic>
          <a:graphicData uri="http://schemas.openxmlformats.org/presentationml/2006/ole">
            <p:oleObj spid="_x0000_s100354" name="CorelDRAW" r:id="rId4" imgW="4426920" imgH="4404240" progId="">
              <p:embed/>
            </p:oleObj>
          </a:graphicData>
        </a:graphic>
      </p:graphicFrame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1371600" y="533400"/>
            <a:ext cx="73152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of Tax Savings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9319007-F420-4D2A-9018-C0AA137F1CE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47657" y="1796766"/>
          <a:ext cx="7634343" cy="4832634"/>
        </p:xfrm>
        <a:graphic>
          <a:graphicData uri="http://schemas.openxmlformats.org/drawingml/2006/table">
            <a:tbl>
              <a:tblPr/>
              <a:tblGrid>
                <a:gridCol w="2819400"/>
                <a:gridCol w="108636"/>
                <a:gridCol w="1279704"/>
                <a:gridCol w="113523"/>
                <a:gridCol w="804976"/>
                <a:gridCol w="278498"/>
                <a:gridCol w="1135221"/>
                <a:gridCol w="82561"/>
                <a:gridCol w="1011824"/>
              </a:tblGrid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Assumptions: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  Loan Amount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1,000,000.00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  Interest Rate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732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With HGC' Guaranty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No HGC Guaranty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     Tax Exemption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          -  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     Premium Fee (Bond Coverage)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1.15%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          -  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33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Interest Income     (P1.0m x 10%)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                    100,000.00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100,000.00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Less:  Tax Exempt Interest Income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100,000.00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          -  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 -  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Taxable Interest Income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                                  -  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100,000.00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Less:  Deduction/Expenses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5% Gross Receipt Tax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              -  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(a) 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                   5,000.00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0.50%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Premium Fee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  11,500.00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1.15%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          -  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        Total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  11,500.00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1.15%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                   5,000.00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0.50%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Interest Income Subj. to Income Tax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              -  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-1.15%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95,000.00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9.50%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Less: 30% Income Tax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              -  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(c)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28,500.00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2.85%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Interest Income Net of Income Tax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              -  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-1.15%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66,500.00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6.65%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Add:  Tax Exempt Interest Income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100,000.00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                              -  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 -  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NET INTEREST INCOME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  88,500.00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8.85%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66,500.00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6.65%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COMPARISON: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With HGC Guaranty vs. No HGC Guaranty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Tax Payment for account with No HGC Gty.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33,500.00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3.35%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Tax Payment for account with HGC Gty.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             -  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TAX SAVINGS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                 33,500.00 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3.35%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Improvement(Decline) in Net Income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22,000.00 </a:t>
                      </a:r>
                      <a:endParaRPr lang="en-US" sz="14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33.08%</a:t>
                      </a:r>
                    </a:p>
                  </a:txBody>
                  <a:tcPr marL="5899" marR="5899" marT="5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Object 54"/>
          <p:cNvGraphicFramePr>
            <a:graphicFrameLocks noChangeAspect="1"/>
          </p:cNvGraphicFramePr>
          <p:nvPr/>
        </p:nvGraphicFramePr>
        <p:xfrm>
          <a:off x="304800" y="455612"/>
          <a:ext cx="765175" cy="762001"/>
        </p:xfrm>
        <a:graphic>
          <a:graphicData uri="http://schemas.openxmlformats.org/presentationml/2006/ole">
            <p:oleObj spid="_x0000_s137218" name="CorelDRAW" r:id="rId4" imgW="4426920" imgH="4404240" progId="">
              <p:embed/>
            </p:oleObj>
          </a:graphicData>
        </a:graphic>
      </p:graphicFrame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9319007-F420-4D2A-9018-C0AA137F1CE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533400"/>
          <a:ext cx="7239000" cy="619125"/>
        </p:xfrm>
        <a:graphic>
          <a:graphicData uri="http://schemas.openxmlformats.org/drawingml/2006/table">
            <a:tbl>
              <a:tblPr/>
              <a:tblGrid>
                <a:gridCol w="7239000"/>
              </a:tblGrid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Tax</a:t>
                      </a:r>
                      <a:r>
                        <a:rPr lang="en-US" sz="40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Exemption and Maximum LCR </a:t>
                      </a:r>
                      <a:endParaRPr lang="en-US" sz="4000" b="1" i="0" u="none" strike="noStrike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599" y="2209800"/>
          <a:ext cx="8686801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5800"/>
                <a:gridCol w="2198044"/>
                <a:gridCol w="1992957"/>
              </a:tblGrid>
              <a:tr h="384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Housing Package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Tax Exemption</a:t>
                      </a:r>
                      <a:r>
                        <a:rPr lang="en-US" sz="2400" baseline="0" dirty="0" smtClean="0"/>
                        <a:t> and </a:t>
                      </a:r>
                      <a:r>
                        <a:rPr lang="en-US" sz="2400" dirty="0" smtClean="0"/>
                        <a:t>Guaranteed Interest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Maximum LCR</a:t>
                      </a:r>
                    </a:p>
                    <a:p>
                      <a:pPr algn="ctr"/>
                      <a:r>
                        <a:rPr lang="en-US" sz="2400" dirty="0" smtClean="0"/>
                        <a:t>(BSP Cir. 343)</a:t>
                      </a:r>
                      <a:endParaRPr lang="en-US" sz="2400" dirty="0"/>
                    </a:p>
                  </a:txBody>
                  <a:tcPr/>
                </a:tc>
              </a:tr>
              <a:tr h="3841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Socialized</a:t>
                      </a:r>
                      <a:r>
                        <a:rPr lang="en-US" sz="2400" baseline="0" dirty="0" smtClean="0"/>
                        <a:t> (Up to P400,000)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90%</a:t>
                      </a:r>
                      <a:endParaRPr lang="en-US" sz="2400" dirty="0"/>
                    </a:p>
                  </a:txBody>
                  <a:tcPr/>
                </a:tc>
              </a:tr>
              <a:tr h="66304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 Cost Housing (Above P400,000 to P3M)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90%</a:t>
                      </a:r>
                      <a:endParaRPr lang="en-US" sz="2400" dirty="0"/>
                    </a:p>
                  </a:txBody>
                  <a:tcPr/>
                </a:tc>
              </a:tr>
              <a:tr h="3841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Medium Cost (Above P3M to P4M)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80%</a:t>
                      </a:r>
                      <a:endParaRPr lang="en-US" sz="2400" dirty="0"/>
                    </a:p>
                  </a:txBody>
                  <a:tcPr/>
                </a:tc>
              </a:tr>
              <a:tr h="3841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Open  (Above P4M)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Object 54"/>
          <p:cNvGraphicFramePr>
            <a:graphicFrameLocks noChangeAspect="1"/>
          </p:cNvGraphicFramePr>
          <p:nvPr/>
        </p:nvGraphicFramePr>
        <p:xfrm>
          <a:off x="304800" y="455612"/>
          <a:ext cx="765175" cy="762001"/>
        </p:xfrm>
        <a:graphic>
          <a:graphicData uri="http://schemas.openxmlformats.org/presentationml/2006/ole">
            <p:oleObj spid="_x0000_s152578" name="CorelDRAW" r:id="rId4" imgW="4426920" imgH="4404240" progId="">
              <p:embed/>
            </p:oleObj>
          </a:graphicData>
        </a:graphic>
      </p:graphicFrame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9319007-F420-4D2A-9018-C0AA137F1CE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533400"/>
            <a:ext cx="6858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the HGC Guaranty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1143000" y="4920377"/>
            <a:ext cx="7315200" cy="1328023"/>
          </a:xfrm>
          <a:prstGeom prst="wedgeRoundRectCallout">
            <a:avLst>
              <a:gd name="adj1" fmla="val -2444"/>
              <a:gd name="adj2" fmla="val -125586"/>
              <a:gd name="adj3" fmla="val 16667"/>
            </a:avLst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square" anchor="ctr">
            <a:spAutoFit/>
            <a:flatTx/>
          </a:bodyPr>
          <a:lstStyle/>
          <a:p>
            <a:pPr algn="ctr"/>
            <a:r>
              <a:rPr lang="en-PH" sz="3600" b="1" dirty="0" smtClean="0">
                <a:solidFill>
                  <a:schemeClr val="accent2"/>
                </a:solidFill>
              </a:rPr>
              <a:t>Collection, Foreclosure &amp; TCT Transfer are shifted to HGC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381000" y="2209800"/>
            <a:ext cx="8534400" cy="1524000"/>
          </a:xfrm>
          <a:prstGeom prst="roundRect">
            <a:avLst>
              <a:gd name="adj" fmla="val 19046"/>
            </a:avLst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2"/>
                </a:solidFill>
              </a:rPr>
              <a:t>Easing of Administrative Burden 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chemeClr val="accent2"/>
                </a:solidFill>
              </a:rPr>
              <a:t>(in the event of call on the guaranty)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Object 54"/>
          <p:cNvGraphicFramePr>
            <a:graphicFrameLocks noChangeAspect="1"/>
          </p:cNvGraphicFramePr>
          <p:nvPr/>
        </p:nvGraphicFramePr>
        <p:xfrm>
          <a:off x="304800" y="455612"/>
          <a:ext cx="765175" cy="762001"/>
        </p:xfrm>
        <a:graphic>
          <a:graphicData uri="http://schemas.openxmlformats.org/presentationml/2006/ole">
            <p:oleObj spid="_x0000_s153602" name="CorelDRAW" r:id="rId4" imgW="4426920" imgH="4404240" progId="">
              <p:embed/>
            </p:oleObj>
          </a:graphicData>
        </a:graphic>
      </p:graphicFrame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9319007-F420-4D2A-9018-C0AA137F1CE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533400"/>
            <a:ext cx="6858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the HGC Guaranty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914400" y="4800600"/>
            <a:ext cx="7620000" cy="1600438"/>
          </a:xfrm>
          <a:prstGeom prst="wedgeRoundRectCallout">
            <a:avLst>
              <a:gd name="adj1" fmla="val -2746"/>
              <a:gd name="adj2" fmla="val -109547"/>
              <a:gd name="adj3" fmla="val 16667"/>
            </a:avLst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square" anchor="ctr">
            <a:spAutoFit/>
            <a:flatTx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Confers classification and other advantages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1295400" y="2133600"/>
            <a:ext cx="6477000" cy="1524000"/>
          </a:xfrm>
          <a:prstGeom prst="roundRect">
            <a:avLst>
              <a:gd name="adj" fmla="val 19046"/>
            </a:avLst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</a:rPr>
              <a:t>Sovereign Guaranty</a:t>
            </a:r>
            <a:endParaRPr lang="en-US" sz="4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458787"/>
          <a:ext cx="765175" cy="760413"/>
        </p:xfrm>
        <a:graphic>
          <a:graphicData uri="http://schemas.openxmlformats.org/presentationml/2006/ole">
            <p:oleObj spid="_x0000_s57347" name="CorelDRAW" r:id="rId4" imgW="4426920" imgH="4404240" progId="">
              <p:embed/>
            </p:oleObj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1600200" y="4572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Guaranty Programs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08175"/>
            <a:ext cx="8153400" cy="4721225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Retail Guaranty Program –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covers individual housing loans secured by: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Real Estate Mortgage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Contracts-to-Sell</a:t>
            </a:r>
            <a:endParaRPr kumimoji="0" 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Developmental Guaranty Program –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covers developer’s loan for: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Development of Residential Subdivision, Condos, Apartment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Working Capital</a:t>
            </a: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 fontAlgn="auto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Guaranty for Securitization Program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– ensures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financial instruments issued for 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housing-related purposes, such as: </a:t>
            </a:r>
          </a:p>
          <a:p>
            <a:pPr marL="742950" lvl="0" indent="-285750" fontAlgn="auto">
              <a:spcBef>
                <a:spcPts val="30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B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onds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Commercial Papers, A/MBS</a:t>
            </a:r>
          </a:p>
          <a:p>
            <a:pPr marL="342900" lvl="0" indent="-342900"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Guaranty for Small Loans for Housing 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– ensures unsecured housing-related loan transactions, such as:</a:t>
            </a: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accent2"/>
                </a:solidFill>
                <a:latin typeface="+mj-lt"/>
              </a:rPr>
              <a:t>Microfinance Housing Loans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accent2"/>
                </a:solidFill>
                <a:latin typeface="+mj-lt"/>
              </a:rPr>
              <a:t>Salary Loans, Multi-purpose loans to be used for housing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458787"/>
          <a:ext cx="765175" cy="760413"/>
        </p:xfrm>
        <a:graphic>
          <a:graphicData uri="http://schemas.openxmlformats.org/presentationml/2006/ole">
            <p:oleObj spid="_x0000_s119810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2072819"/>
            <a:ext cx="8839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Purchase of house &amp; lot, townhouse, condominium unit and any other single   family dwelling; </a:t>
            </a:r>
            <a:endParaRPr lang="en-US" sz="2000" dirty="0" smtClean="0">
              <a:solidFill>
                <a:schemeClr val="accent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Purchase of lot and construction of house;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endParaRPr lang="en-US" sz="2000" dirty="0" smtClean="0">
              <a:solidFill>
                <a:schemeClr val="accent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Purchase of lot only; </a:t>
            </a:r>
            <a:endParaRPr lang="en-US" sz="2000" dirty="0" smtClean="0">
              <a:solidFill>
                <a:schemeClr val="accent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Purchase of lot on which the house of  the Borrower/Mortgagor presently stands;</a:t>
            </a:r>
            <a:endParaRPr lang="en-US" sz="2000" dirty="0" smtClean="0">
              <a:solidFill>
                <a:schemeClr val="accent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Major repair, improvement or expansion of an existing house or dwelling unit; </a:t>
            </a:r>
            <a:endParaRPr lang="en-US" sz="2000" dirty="0" smtClean="0">
              <a:solidFill>
                <a:schemeClr val="accent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Refinancing of an existing  loan, which was principally used for any of the above-mentioned purposes;</a:t>
            </a:r>
            <a:endParaRPr lang="en-US" sz="2000" dirty="0" smtClean="0">
              <a:solidFill>
                <a:schemeClr val="accent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Financing of Contracts-to-Sell executed by Developers in favor of its buyers covering purchase of residential units in a developed subdivision or condominium; and</a:t>
            </a:r>
            <a:endParaRPr lang="en-US" sz="2000" dirty="0" smtClean="0">
              <a:solidFill>
                <a:schemeClr val="accent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Purchase of residential farm lot</a:t>
            </a:r>
            <a:endParaRPr lang="en-US" sz="2000" dirty="0" smtClean="0">
              <a:solidFill>
                <a:schemeClr val="accent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81150" y="457200"/>
            <a:ext cx="6800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Retail Loans Eligible for Guaranty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458787"/>
          <a:ext cx="765175" cy="760413"/>
        </p:xfrm>
        <a:graphic>
          <a:graphicData uri="http://schemas.openxmlformats.org/presentationml/2006/ole">
            <p:oleObj spid="_x0000_s117762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45983" y="228600"/>
            <a:ext cx="59788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Types  of  Guarantee Coverage</a:t>
            </a:r>
          </a:p>
          <a:p>
            <a:pPr algn="ctr" eaLnBrk="0" hangingPunct="0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(Form of Guaranty Call Payment)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990600" y="2001083"/>
            <a:ext cx="7772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STANDARD  COVERAGE</a:t>
            </a:r>
            <a:endParaRPr kumimoji="0" lang="en-US" sz="900" b="0" i="0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Call Payment is in the form of  HGC Debenture Bond if  default occurs  within the  1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five (5) years  of  guarantee  coverage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Call Payment is  Cash  if  default occurs after five (5) years of   guarantee coverage</a:t>
            </a:r>
          </a:p>
          <a:p>
            <a:pPr marL="4572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BOND COVERAGE</a:t>
            </a:r>
            <a:endParaRPr kumimoji="0" lang="en-US" sz="900" b="0" i="0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Call Payment  is  in  the form of HGC Debenture Bond regardless of  the period  or  timing  of  the  default.</a:t>
            </a:r>
          </a:p>
          <a:p>
            <a:pPr marL="4572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MODIFIED CASH PAYMENT</a:t>
            </a:r>
            <a:endParaRPr kumimoji="0" lang="en-US" sz="900" b="0" i="0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Call payment is in cash based on a scheduled monthly amortization.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Payment shall commence on the first month that the loan becomes delinquent until the loan maturity.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458787"/>
          <a:ext cx="765175" cy="760413"/>
        </p:xfrm>
        <a:graphic>
          <a:graphicData uri="http://schemas.openxmlformats.org/presentationml/2006/ole">
            <p:oleObj spid="_x0000_s118786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4800" y="1617851"/>
            <a:ext cx="88392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tabLst>
                <a:tab pos="914400" algn="l"/>
              </a:tabLst>
            </a:pPr>
            <a:endParaRPr lang="en-US" sz="2000" b="1" dirty="0">
              <a:solidFill>
                <a:schemeClr val="accent2"/>
              </a:solidFill>
              <a:latin typeface="+mj-lt"/>
            </a:endParaRPr>
          </a:p>
          <a:p>
            <a:pPr eaLnBrk="0" hangingPunct="0">
              <a:spcBef>
                <a:spcPts val="80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+mj-lt"/>
              </a:rPr>
              <a:t>Classification	</a:t>
            </a: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:    Government Securities</a:t>
            </a:r>
            <a:endParaRPr lang="en-US" sz="2000" b="1" dirty="0">
              <a:solidFill>
                <a:schemeClr val="accent2"/>
              </a:solidFill>
              <a:latin typeface="+mj-lt"/>
            </a:endParaRPr>
          </a:p>
          <a:p>
            <a:pPr eaLnBrk="0" hangingPunct="0">
              <a:spcBef>
                <a:spcPts val="80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Term </a:t>
            </a:r>
            <a:r>
              <a:rPr lang="en-US" sz="2000" b="1" dirty="0">
                <a:solidFill>
                  <a:schemeClr val="accent2"/>
                </a:solidFill>
                <a:latin typeface="+mj-lt"/>
              </a:rPr>
              <a:t>		</a:t>
            </a: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:    3 </a:t>
            </a:r>
            <a:r>
              <a:rPr lang="en-US" sz="2000" b="1" dirty="0">
                <a:solidFill>
                  <a:schemeClr val="accent2"/>
                </a:solidFill>
                <a:latin typeface="+mj-lt"/>
              </a:rPr>
              <a:t>to 5 </a:t>
            </a: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years</a:t>
            </a:r>
          </a:p>
          <a:p>
            <a:pPr eaLnBrk="0" hangingPunct="0">
              <a:spcBef>
                <a:spcPts val="80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Face Value      	:    OB + accrued interest (Max of nine months)</a:t>
            </a:r>
            <a:endParaRPr lang="en-US" sz="2000" b="1" dirty="0">
              <a:solidFill>
                <a:schemeClr val="accent2"/>
              </a:solidFill>
              <a:latin typeface="+mj-lt"/>
            </a:endParaRPr>
          </a:p>
          <a:p>
            <a:pPr eaLnBrk="0" hangingPunct="0">
              <a:spcBef>
                <a:spcPts val="80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Coupon </a:t>
            </a:r>
            <a:r>
              <a:rPr lang="en-US" sz="2000" b="1" dirty="0">
                <a:solidFill>
                  <a:schemeClr val="accent2"/>
                </a:solidFill>
                <a:latin typeface="+mj-lt"/>
              </a:rPr>
              <a:t>rate	</a:t>
            </a: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:    The </a:t>
            </a:r>
            <a:r>
              <a:rPr lang="en-US" sz="2000" b="1" dirty="0">
                <a:solidFill>
                  <a:schemeClr val="accent2"/>
                </a:solidFill>
                <a:latin typeface="+mj-lt"/>
              </a:rPr>
              <a:t>lowest of </a:t>
            </a: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Market Rate, Mortgage/CTS Rate, or 8.5</a:t>
            </a:r>
            <a:r>
              <a:rPr lang="en-US" sz="2000" b="1" dirty="0">
                <a:solidFill>
                  <a:schemeClr val="accent2"/>
                </a:solidFill>
                <a:latin typeface="+mj-lt"/>
              </a:rPr>
              <a:t>% p.a. </a:t>
            </a:r>
          </a:p>
          <a:p>
            <a:pPr eaLnBrk="0" hangingPunct="0">
              <a:spcBef>
                <a:spcPts val="80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Tax </a:t>
            </a:r>
            <a:r>
              <a:rPr lang="en-US" sz="2000" b="1" dirty="0">
                <a:solidFill>
                  <a:schemeClr val="accent2"/>
                </a:solidFill>
                <a:latin typeface="+mj-lt"/>
              </a:rPr>
              <a:t>exemption	</a:t>
            </a: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:    Up </a:t>
            </a:r>
            <a:r>
              <a:rPr lang="en-US" sz="2000" b="1" dirty="0">
                <a:solidFill>
                  <a:schemeClr val="accent2"/>
                </a:solidFill>
                <a:latin typeface="+mj-lt"/>
              </a:rPr>
              <a:t>to the coupon rate of the bond</a:t>
            </a:r>
          </a:p>
          <a:p>
            <a:pPr eaLnBrk="0" hangingPunct="0">
              <a:spcBef>
                <a:spcPts val="80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Interest Servicing:    Semi-annual</a:t>
            </a:r>
            <a:endParaRPr lang="en-US" sz="2000" b="1" dirty="0">
              <a:solidFill>
                <a:schemeClr val="accent2"/>
              </a:solidFill>
              <a:latin typeface="+mj-lt"/>
            </a:endParaRPr>
          </a:p>
          <a:p>
            <a:pPr eaLnBrk="0" hangingPunct="0">
              <a:spcBef>
                <a:spcPts val="80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Bond Redemption:   Principal </a:t>
            </a:r>
            <a:r>
              <a:rPr lang="en-US" sz="2000" b="1" dirty="0">
                <a:solidFill>
                  <a:schemeClr val="accent2"/>
                </a:solidFill>
                <a:latin typeface="+mj-lt"/>
              </a:rPr>
              <a:t>payable at maturity</a:t>
            </a:r>
          </a:p>
          <a:p>
            <a:pPr eaLnBrk="0" hangingPunct="0">
              <a:spcBef>
                <a:spcPts val="80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PH" sz="2000" b="1" dirty="0" smtClean="0">
                <a:solidFill>
                  <a:schemeClr val="accent2"/>
                </a:solidFill>
                <a:latin typeface="+mj-lt"/>
              </a:rPr>
              <a:t>Tradability</a:t>
            </a:r>
            <a:r>
              <a:rPr lang="en-PH" sz="2000" b="1" dirty="0">
                <a:solidFill>
                  <a:schemeClr val="accent2"/>
                </a:solidFill>
                <a:latin typeface="+mj-lt"/>
              </a:rPr>
              <a:t>	</a:t>
            </a:r>
            <a:r>
              <a:rPr lang="en-PH" sz="2000" b="1" dirty="0" smtClean="0">
                <a:solidFill>
                  <a:schemeClr val="accent2"/>
                </a:solidFill>
                <a:latin typeface="+mj-lt"/>
              </a:rPr>
              <a:t>:    Traded </a:t>
            </a:r>
            <a:r>
              <a:rPr lang="en-PH" sz="2000" b="1" dirty="0">
                <a:solidFill>
                  <a:schemeClr val="accent2"/>
                </a:solidFill>
                <a:latin typeface="+mj-lt"/>
              </a:rPr>
              <a:t>in the market</a:t>
            </a:r>
            <a:endParaRPr lang="en-US" sz="2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76400" y="545842"/>
            <a:ext cx="6496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u="sng" dirty="0">
                <a:solidFill>
                  <a:schemeClr val="bg1"/>
                </a:solidFill>
              </a:rPr>
              <a:t>Features of the HGC Debenture Bond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Annual Guaranty Fee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(Retail Housing Loan)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533400" y="2133600"/>
          <a:ext cx="8229600" cy="42927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675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Types of Housing Package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*Premium Rate – Standard </a:t>
                      </a:r>
                    </a:p>
                    <a:p>
                      <a:pPr algn="ctr"/>
                      <a:r>
                        <a:rPr lang="en-US" dirty="0" smtClean="0"/>
                        <a:t>(%</a:t>
                      </a:r>
                      <a:r>
                        <a:rPr lang="en-US" baseline="0" dirty="0" smtClean="0"/>
                        <a:t> to outstanding principal obligation)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*Premium Rate –</a:t>
                      </a:r>
                    </a:p>
                    <a:p>
                      <a:pPr algn="ctr"/>
                      <a:r>
                        <a:rPr lang="en-US" dirty="0" smtClean="0"/>
                        <a:t> Bond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(%</a:t>
                      </a:r>
                      <a:r>
                        <a:rPr lang="en-US" baseline="0" dirty="0" smtClean="0"/>
                        <a:t> to outstanding principal obligation)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*Premium Rate –</a:t>
                      </a:r>
                    </a:p>
                    <a:p>
                      <a:pPr algn="ctr"/>
                      <a:r>
                        <a:rPr lang="en-US" dirty="0" smtClean="0"/>
                        <a:t>Modified Cash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(%</a:t>
                      </a:r>
                      <a:r>
                        <a:rPr lang="en-US" baseline="0" dirty="0" smtClean="0"/>
                        <a:t> to outstanding principal obligation)</a:t>
                      </a:r>
                      <a:endParaRPr lang="en-US" dirty="0" smtClean="0"/>
                    </a:p>
                  </a:txBody>
                  <a:tcPr/>
                </a:tc>
              </a:tr>
              <a:tr h="6384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Socialized</a:t>
                      </a:r>
                      <a:r>
                        <a:rPr lang="en-US" baseline="0" dirty="0" smtClean="0"/>
                        <a:t> 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</a:tr>
              <a:tr h="6384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cost 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</a:p>
                  </a:txBody>
                  <a:tcPr/>
                </a:tc>
              </a:tr>
              <a:tr h="6384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 cost</a:t>
                      </a:r>
                      <a:r>
                        <a:rPr lang="en-US" baseline="0" dirty="0" smtClean="0"/>
                        <a:t> 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</a:tr>
              <a:tr h="6384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458787"/>
          <a:ext cx="765175" cy="760413"/>
        </p:xfrm>
        <a:graphic>
          <a:graphicData uri="http://schemas.openxmlformats.org/presentationml/2006/ole">
            <p:oleObj spid="_x0000_s120834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2285999"/>
          <a:ext cx="8153400" cy="3429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6700"/>
                <a:gridCol w="4076700"/>
              </a:tblGrid>
              <a:tr h="13076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Types of Housing</a:t>
                      </a:r>
                      <a:r>
                        <a:rPr lang="en-US" baseline="0" dirty="0" smtClean="0"/>
                        <a:t> Package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*Premium</a:t>
                      </a:r>
                      <a:r>
                        <a:rPr lang="en-US" baseline="0" dirty="0" smtClean="0"/>
                        <a:t> Rate –</a:t>
                      </a:r>
                    </a:p>
                    <a:p>
                      <a:pPr algn="ctr"/>
                      <a:r>
                        <a:rPr lang="en-US" baseline="0" dirty="0" smtClean="0"/>
                        <a:t>Bond (% to outstanding principal obligation</a:t>
                      </a:r>
                      <a:endParaRPr lang="en-US" dirty="0"/>
                    </a:p>
                  </a:txBody>
                  <a:tcPr/>
                </a:tc>
              </a:tr>
              <a:tr h="530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Socialized</a:t>
                      </a:r>
                      <a:r>
                        <a:rPr lang="en-US" baseline="0" dirty="0" smtClean="0"/>
                        <a:t> 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</a:p>
                  </a:txBody>
                  <a:tcPr/>
                </a:tc>
              </a:tr>
              <a:tr h="530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Low-cost 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1.50</a:t>
                      </a:r>
                      <a:endParaRPr lang="en-US" dirty="0"/>
                    </a:p>
                  </a:txBody>
                  <a:tcPr/>
                </a:tc>
              </a:tr>
              <a:tr h="530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 cost 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1.75</a:t>
                      </a:r>
                      <a:endParaRPr lang="en-US" dirty="0"/>
                    </a:p>
                  </a:txBody>
                  <a:tcPr/>
                </a:tc>
              </a:tr>
              <a:tr h="530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458787"/>
          <a:ext cx="765175" cy="760413"/>
        </p:xfrm>
        <a:graphic>
          <a:graphicData uri="http://schemas.openxmlformats.org/presentationml/2006/ole">
            <p:oleObj spid="_x0000_s121858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Annual Guaranty Fee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(Developmental Housing Loan)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4"/>
          <p:cNvSpPr txBox="1">
            <a:spLocks noChangeArrowheads="1"/>
          </p:cNvSpPr>
          <p:nvPr/>
        </p:nvSpPr>
        <p:spPr>
          <a:xfrm>
            <a:off x="1447800" y="381000"/>
            <a:ext cx="6858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Historical Background</a:t>
            </a:r>
          </a:p>
        </p:txBody>
      </p:sp>
      <p:graphicFrame>
        <p:nvGraphicFramePr>
          <p:cNvPr id="104" name="Object 54"/>
          <p:cNvGraphicFramePr>
            <a:graphicFrameLocks noChangeAspect="1"/>
          </p:cNvGraphicFramePr>
          <p:nvPr/>
        </p:nvGraphicFramePr>
        <p:xfrm>
          <a:off x="304800" y="455612"/>
          <a:ext cx="765175" cy="762001"/>
        </p:xfrm>
        <a:graphic>
          <a:graphicData uri="http://schemas.openxmlformats.org/presentationml/2006/ole">
            <p:oleObj spid="_x0000_s45060" name="CorelDRAW" r:id="rId4" imgW="4426920" imgH="4404240" progId="">
              <p:embed/>
            </p:oleObj>
          </a:graphicData>
        </a:graphic>
      </p:graphicFrame>
      <p:sp>
        <p:nvSpPr>
          <p:cNvPr id="105" name="Rectangle 10"/>
          <p:cNvSpPr>
            <a:spLocks noChangeArrowheads="1"/>
          </p:cNvSpPr>
          <p:nvPr/>
        </p:nvSpPr>
        <p:spPr bwMode="gray">
          <a:xfrm rot="3419336">
            <a:off x="571500" y="2390775"/>
            <a:ext cx="923925" cy="13049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  <a:reflection blurRad="6350" stA="50000" endA="300" endPos="90000" dir="5400000" sy="-100000" algn="bl" rotWithShape="0"/>
          </a:effectLst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grpSp>
        <p:nvGrpSpPr>
          <p:cNvPr id="106" name="Group 11"/>
          <p:cNvGrpSpPr>
            <a:grpSpLocks/>
          </p:cNvGrpSpPr>
          <p:nvPr/>
        </p:nvGrpSpPr>
        <p:grpSpPr bwMode="auto">
          <a:xfrm>
            <a:off x="1685925" y="2713038"/>
            <a:ext cx="1212850" cy="131762"/>
            <a:chOff x="2003" y="3439"/>
            <a:chExt cx="468" cy="244"/>
          </a:xfrm>
        </p:grpSpPr>
        <p:sp>
          <p:nvSpPr>
            <p:cNvPr id="107" name="Oval 1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8" name="Rectangle 1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9" name="Oval 14"/>
            <p:cNvSpPr>
              <a:spLocks noChangeArrowheads="1"/>
            </p:cNvSpPr>
            <p:nvPr/>
          </p:nvSpPr>
          <p:spPr bwMode="gray">
            <a:xfrm>
              <a:off x="2400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10" name="Oval 15"/>
            <p:cNvSpPr>
              <a:spLocks noChangeArrowheads="1"/>
            </p:cNvSpPr>
            <p:nvPr/>
          </p:nvSpPr>
          <p:spPr bwMode="gray">
            <a:xfrm>
              <a:off x="2438" y="3518"/>
              <a:ext cx="20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</a:endParaRPr>
            </a:p>
          </p:txBody>
        </p:sp>
      </p:grpSp>
      <p:sp>
        <p:nvSpPr>
          <p:cNvPr id="111" name="Rectangle 16"/>
          <p:cNvSpPr>
            <a:spLocks noChangeArrowheads="1"/>
          </p:cNvSpPr>
          <p:nvPr/>
        </p:nvSpPr>
        <p:spPr bwMode="gray">
          <a:xfrm rot="3419336">
            <a:off x="2699048" y="2324100"/>
            <a:ext cx="923925" cy="1304925"/>
          </a:xfrm>
          <a:prstGeom prst="rect">
            <a:avLst/>
          </a:prstGeom>
          <a:solidFill>
            <a:srgbClr val="3399FF"/>
          </a:solidFill>
          <a:ln w="9525"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grpSp>
        <p:nvGrpSpPr>
          <p:cNvPr id="112" name="Group 17"/>
          <p:cNvGrpSpPr>
            <a:grpSpLocks/>
          </p:cNvGrpSpPr>
          <p:nvPr/>
        </p:nvGrpSpPr>
        <p:grpSpPr bwMode="auto">
          <a:xfrm>
            <a:off x="3924300" y="2713038"/>
            <a:ext cx="1211263" cy="131762"/>
            <a:chOff x="2003" y="3439"/>
            <a:chExt cx="468" cy="244"/>
          </a:xfrm>
        </p:grpSpPr>
        <p:sp>
          <p:nvSpPr>
            <p:cNvPr id="113" name="Oval 18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4" name="Rectangle 19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5" name="Oval 20"/>
            <p:cNvSpPr>
              <a:spLocks noChangeArrowheads="1"/>
            </p:cNvSpPr>
            <p:nvPr/>
          </p:nvSpPr>
          <p:spPr bwMode="gray">
            <a:xfrm>
              <a:off x="2400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16" name="Oval 21"/>
            <p:cNvSpPr>
              <a:spLocks noChangeArrowheads="1"/>
            </p:cNvSpPr>
            <p:nvPr/>
          </p:nvSpPr>
          <p:spPr bwMode="gray">
            <a:xfrm>
              <a:off x="2438" y="3518"/>
              <a:ext cx="20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</a:endParaRPr>
            </a:p>
          </p:txBody>
        </p:sp>
      </p:grpSp>
      <p:sp>
        <p:nvSpPr>
          <p:cNvPr id="117" name="Rectangle 22"/>
          <p:cNvSpPr>
            <a:spLocks noChangeArrowheads="1"/>
          </p:cNvSpPr>
          <p:nvPr/>
        </p:nvSpPr>
        <p:spPr bwMode="gray">
          <a:xfrm rot="3419336">
            <a:off x="4953000" y="2324100"/>
            <a:ext cx="923925" cy="1304925"/>
          </a:xfrm>
          <a:prstGeom prst="rect">
            <a:avLst/>
          </a:prstGeom>
          <a:solidFill>
            <a:srgbClr val="CC00FF"/>
          </a:solidFill>
          <a:ln w="9525"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CC00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grpSp>
        <p:nvGrpSpPr>
          <p:cNvPr id="118" name="Group 23"/>
          <p:cNvGrpSpPr>
            <a:grpSpLocks/>
          </p:cNvGrpSpPr>
          <p:nvPr/>
        </p:nvGrpSpPr>
        <p:grpSpPr bwMode="auto">
          <a:xfrm>
            <a:off x="6161088" y="2713038"/>
            <a:ext cx="1585912" cy="131762"/>
            <a:chOff x="2003" y="3439"/>
            <a:chExt cx="468" cy="244"/>
          </a:xfrm>
        </p:grpSpPr>
        <p:sp>
          <p:nvSpPr>
            <p:cNvPr id="119" name="Oval 24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0" name="Rectangle 25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1" name="Oval 26"/>
            <p:cNvSpPr>
              <a:spLocks noChangeArrowheads="1"/>
            </p:cNvSpPr>
            <p:nvPr/>
          </p:nvSpPr>
          <p:spPr bwMode="gray">
            <a:xfrm>
              <a:off x="2400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22" name="Oval 27"/>
            <p:cNvSpPr>
              <a:spLocks noChangeArrowheads="1"/>
            </p:cNvSpPr>
            <p:nvPr/>
          </p:nvSpPr>
          <p:spPr bwMode="gray">
            <a:xfrm>
              <a:off x="2438" y="3518"/>
              <a:ext cx="20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</a:endParaRPr>
            </a:p>
          </p:txBody>
        </p:sp>
      </p:grpSp>
      <p:sp>
        <p:nvSpPr>
          <p:cNvPr id="123" name="Rectangle 28"/>
          <p:cNvSpPr>
            <a:spLocks noChangeArrowheads="1"/>
          </p:cNvSpPr>
          <p:nvPr/>
        </p:nvSpPr>
        <p:spPr bwMode="gray">
          <a:xfrm rot="3419336">
            <a:off x="7191375" y="2324100"/>
            <a:ext cx="923925" cy="1304925"/>
          </a:xfrm>
          <a:prstGeom prst="rect">
            <a:avLst/>
          </a:prstGeom>
          <a:solidFill>
            <a:srgbClr val="92D050"/>
          </a:solidFill>
          <a:ln w="9525"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92D05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124" name="Rectangle 30"/>
          <p:cNvSpPr>
            <a:spLocks noChangeArrowheads="1"/>
          </p:cNvSpPr>
          <p:nvPr/>
        </p:nvSpPr>
        <p:spPr bwMode="gray">
          <a:xfrm>
            <a:off x="685800" y="2833688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1950</a:t>
            </a:r>
          </a:p>
        </p:txBody>
      </p:sp>
      <p:sp>
        <p:nvSpPr>
          <p:cNvPr id="125" name="Rectangle 31"/>
          <p:cNvSpPr>
            <a:spLocks noChangeArrowheads="1"/>
          </p:cNvSpPr>
          <p:nvPr/>
        </p:nvSpPr>
        <p:spPr bwMode="gray">
          <a:xfrm>
            <a:off x="2895600" y="2757488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1978</a:t>
            </a:r>
          </a:p>
        </p:txBody>
      </p:sp>
      <p:sp>
        <p:nvSpPr>
          <p:cNvPr id="126" name="Rectangle 32"/>
          <p:cNvSpPr>
            <a:spLocks noChangeArrowheads="1"/>
          </p:cNvSpPr>
          <p:nvPr/>
        </p:nvSpPr>
        <p:spPr bwMode="gray">
          <a:xfrm>
            <a:off x="5099050" y="2757488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1986</a:t>
            </a:r>
          </a:p>
        </p:txBody>
      </p:sp>
      <p:sp>
        <p:nvSpPr>
          <p:cNvPr id="127" name="Rectangle 33"/>
          <p:cNvSpPr>
            <a:spLocks noChangeArrowheads="1"/>
          </p:cNvSpPr>
          <p:nvPr/>
        </p:nvSpPr>
        <p:spPr bwMode="gray">
          <a:xfrm>
            <a:off x="7308850" y="2757488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2000</a:t>
            </a:r>
          </a:p>
        </p:txBody>
      </p:sp>
      <p:sp>
        <p:nvSpPr>
          <p:cNvPr id="128" name="AutoShape 8"/>
          <p:cNvSpPr>
            <a:spLocks noChangeArrowheads="1"/>
          </p:cNvSpPr>
          <p:nvPr/>
        </p:nvSpPr>
        <p:spPr bwMode="auto">
          <a:xfrm>
            <a:off x="304800" y="4114800"/>
            <a:ext cx="1905000" cy="12954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29" name="Rectangle 34"/>
          <p:cNvSpPr>
            <a:spLocks noChangeArrowheads="1"/>
          </p:cNvSpPr>
          <p:nvPr/>
        </p:nvSpPr>
        <p:spPr bwMode="auto">
          <a:xfrm>
            <a:off x="381000" y="4191000"/>
            <a:ext cx="1752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latin typeface="+mj-lt"/>
              </a:rPr>
              <a:t>R.A. No. 580</a:t>
            </a:r>
            <a:endParaRPr lang="en-US" sz="1700" b="1" dirty="0">
              <a:latin typeface="+mj-lt"/>
            </a:endParaRPr>
          </a:p>
          <a:p>
            <a:r>
              <a:rPr lang="en-US" sz="1700" b="1" dirty="0">
                <a:latin typeface="+mj-lt"/>
              </a:rPr>
              <a:t>Home Financing Commission</a:t>
            </a:r>
          </a:p>
        </p:txBody>
      </p:sp>
      <p:sp>
        <p:nvSpPr>
          <p:cNvPr id="130" name="Rectangle 35"/>
          <p:cNvSpPr>
            <a:spLocks noChangeArrowheads="1"/>
          </p:cNvSpPr>
          <p:nvPr/>
        </p:nvSpPr>
        <p:spPr bwMode="auto">
          <a:xfrm>
            <a:off x="2514600" y="4114800"/>
            <a:ext cx="17526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 dirty="0">
                <a:latin typeface="+mj-lt"/>
              </a:rPr>
              <a:t>E.O. No. 535 Became Corporation &amp; placed under the Ministry of Human Settlements</a:t>
            </a:r>
          </a:p>
        </p:txBody>
      </p:sp>
      <p:sp>
        <p:nvSpPr>
          <p:cNvPr id="131" name="AutoShape 39"/>
          <p:cNvSpPr>
            <a:spLocks noChangeArrowheads="1"/>
          </p:cNvSpPr>
          <p:nvPr/>
        </p:nvSpPr>
        <p:spPr bwMode="auto">
          <a:xfrm>
            <a:off x="4572000" y="4038600"/>
            <a:ext cx="1905000" cy="1905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32" name="AutoShape 40"/>
          <p:cNvSpPr>
            <a:spLocks noChangeArrowheads="1"/>
          </p:cNvSpPr>
          <p:nvPr/>
        </p:nvSpPr>
        <p:spPr bwMode="auto">
          <a:xfrm>
            <a:off x="6705600" y="4038600"/>
            <a:ext cx="1905000" cy="1524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33" name="AutoShape 41"/>
          <p:cNvSpPr>
            <a:spLocks noChangeArrowheads="1"/>
          </p:cNvSpPr>
          <p:nvPr/>
        </p:nvSpPr>
        <p:spPr bwMode="auto">
          <a:xfrm>
            <a:off x="2438400" y="4038600"/>
            <a:ext cx="1905000" cy="20574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34" name="Rectangle 42"/>
          <p:cNvSpPr>
            <a:spLocks noChangeArrowheads="1"/>
          </p:cNvSpPr>
          <p:nvPr/>
        </p:nvSpPr>
        <p:spPr bwMode="auto">
          <a:xfrm>
            <a:off x="4648200" y="4191000"/>
            <a:ext cx="17526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 dirty="0">
                <a:latin typeface="+mj-lt"/>
              </a:rPr>
              <a:t>E.O. No. 90</a:t>
            </a:r>
          </a:p>
          <a:p>
            <a:r>
              <a:rPr lang="en-US" sz="1700" b="1" dirty="0">
                <a:latin typeface="+mj-lt"/>
              </a:rPr>
              <a:t>Renamed Home Insurance and Guaranty Corporation</a:t>
            </a:r>
          </a:p>
        </p:txBody>
      </p:sp>
      <p:sp>
        <p:nvSpPr>
          <p:cNvPr id="135" name="Rectangle 43"/>
          <p:cNvSpPr>
            <a:spLocks noChangeArrowheads="1"/>
          </p:cNvSpPr>
          <p:nvPr/>
        </p:nvSpPr>
        <p:spPr bwMode="auto">
          <a:xfrm>
            <a:off x="6781800" y="4114800"/>
            <a:ext cx="1752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 dirty="0">
                <a:latin typeface="+mj-lt"/>
              </a:rPr>
              <a:t>R.A. No. 8763 Renamed Home Guaranty Corporation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>
                <a:latin typeface="+mj-lt"/>
              </a:rPr>
              <a:pPr>
                <a:defRPr/>
              </a:pPr>
              <a:t>2</a:t>
            </a:fld>
            <a:endParaRPr lang="fr-FR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11" grpId="0" animBg="1"/>
      <p:bldP spid="117" grpId="0" animBg="1"/>
      <p:bldP spid="123" grpId="0" animBg="1"/>
      <p:bldP spid="124" grpId="0"/>
      <p:bldP spid="125" grpId="0"/>
      <p:bldP spid="126" grpId="0"/>
      <p:bldP spid="127" grpId="0"/>
      <p:bldP spid="128" grpId="0" animBg="1"/>
      <p:bldP spid="129" grpId="0"/>
      <p:bldP spid="130" grpId="0"/>
      <p:bldP spid="131" grpId="0" animBg="1"/>
      <p:bldP spid="132" grpId="0" animBg="1"/>
      <p:bldP spid="133" grpId="0" animBg="1"/>
      <p:bldP spid="134" grpId="0"/>
      <p:bldP spid="1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458787"/>
          <a:ext cx="765175" cy="760413"/>
        </p:xfrm>
        <a:graphic>
          <a:graphicData uri="http://schemas.openxmlformats.org/presentationml/2006/ole">
            <p:oleObj spid="_x0000_s122882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4" name="Titre 3"/>
          <p:cNvSpPr txBox="1">
            <a:spLocks/>
          </p:cNvSpPr>
          <p:nvPr/>
        </p:nvSpPr>
        <p:spPr>
          <a:xfrm>
            <a:off x="762000" y="2438400"/>
            <a:ext cx="7772400" cy="1676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GUARANTY FOR SMALL LOANS FOR HOUSING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458787"/>
          <a:ext cx="765175" cy="760413"/>
        </p:xfrm>
        <a:graphic>
          <a:graphicData uri="http://schemas.openxmlformats.org/presentationml/2006/ole">
            <p:oleObj spid="_x0000_s123906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4" name="AutoShape 115"/>
          <p:cNvSpPr>
            <a:spLocks noChangeArrowheads="1"/>
          </p:cNvSpPr>
          <p:nvPr/>
        </p:nvSpPr>
        <p:spPr bwMode="gray">
          <a:xfrm>
            <a:off x="4572000" y="4267200"/>
            <a:ext cx="228600" cy="914400"/>
          </a:xfrm>
          <a:prstGeom prst="downArrow">
            <a:avLst>
              <a:gd name="adj1" fmla="val 50000"/>
              <a:gd name="adj2" fmla="val 3529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95400" y="304800"/>
            <a:ext cx="7391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Guaranty for Small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Loans for Housing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Freeform 3"/>
          <p:cNvSpPr>
            <a:spLocks noEditPoints="1"/>
          </p:cNvSpPr>
          <p:nvPr/>
        </p:nvSpPr>
        <p:spPr bwMode="gray">
          <a:xfrm rot="16200000">
            <a:off x="1828800" y="-304800"/>
            <a:ext cx="5410200" cy="8153400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AutoShape 115"/>
          <p:cNvSpPr>
            <a:spLocks noChangeArrowheads="1"/>
          </p:cNvSpPr>
          <p:nvPr/>
        </p:nvSpPr>
        <p:spPr bwMode="gray">
          <a:xfrm>
            <a:off x="4572001" y="2133600"/>
            <a:ext cx="228599" cy="533400"/>
          </a:xfrm>
          <a:prstGeom prst="downArrow">
            <a:avLst>
              <a:gd name="adj1" fmla="val 50000"/>
              <a:gd name="adj2" fmla="val 3529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4114800" y="17526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Guaranty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1" name="Group 39"/>
          <p:cNvGrpSpPr/>
          <p:nvPr/>
        </p:nvGrpSpPr>
        <p:grpSpPr>
          <a:xfrm>
            <a:off x="4038600" y="2743200"/>
            <a:ext cx="1295400" cy="1560731"/>
            <a:chOff x="3733800" y="3200400"/>
            <a:chExt cx="1295400" cy="1560731"/>
          </a:xfrm>
        </p:grpSpPr>
        <p:pic>
          <p:nvPicPr>
            <p:cNvPr id="12" name="Picture 29" descr="bl00544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33800" y="3200400"/>
              <a:ext cx="12954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91"/>
            <p:cNvSpPr txBox="1">
              <a:spLocks noChangeArrowheads="1"/>
            </p:cNvSpPr>
            <p:nvPr/>
          </p:nvSpPr>
          <p:spPr bwMode="auto">
            <a:xfrm>
              <a:off x="3772228" y="4114800"/>
              <a:ext cx="118077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PH" b="1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Financing</a:t>
              </a:r>
            </a:p>
            <a:p>
              <a:pPr algn="ctr" eaLnBrk="0" hangingPunct="0"/>
              <a:r>
                <a:rPr lang="en-PH" b="1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Institution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</p:txBody>
        </p:sp>
      </p:grpSp>
      <p:graphicFrame>
        <p:nvGraphicFramePr>
          <p:cNvPr id="14" name="Object 133"/>
          <p:cNvGraphicFramePr>
            <a:graphicFrameLocks noChangeAspect="1"/>
          </p:cNvGraphicFramePr>
          <p:nvPr/>
        </p:nvGraphicFramePr>
        <p:xfrm>
          <a:off x="4267200" y="990601"/>
          <a:ext cx="838518" cy="835024"/>
        </p:xfrm>
        <a:graphic>
          <a:graphicData uri="http://schemas.openxmlformats.org/presentationml/2006/ole">
            <p:oleObj spid="_x0000_s123907" name="CorelDRAW" r:id="rId6" imgW="4426920" imgH="4404240" progId="">
              <p:embed/>
            </p:oleObj>
          </a:graphicData>
        </a:graphic>
      </p:graphicFrame>
      <p:grpSp>
        <p:nvGrpSpPr>
          <p:cNvPr id="15" name="Group 44"/>
          <p:cNvGrpSpPr/>
          <p:nvPr/>
        </p:nvGrpSpPr>
        <p:grpSpPr>
          <a:xfrm>
            <a:off x="3048000" y="5181600"/>
            <a:ext cx="3352799" cy="1447800"/>
            <a:chOff x="3276600" y="4495800"/>
            <a:chExt cx="3352799" cy="1447800"/>
          </a:xfrm>
        </p:grpSpPr>
        <p:sp>
          <p:nvSpPr>
            <p:cNvPr id="16" name="Rectangle 15"/>
            <p:cNvSpPr/>
            <p:nvPr/>
          </p:nvSpPr>
          <p:spPr>
            <a:xfrm>
              <a:off x="3352800" y="4495800"/>
              <a:ext cx="31242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76600" y="5297269"/>
              <a:ext cx="33527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Borrowers for home improvement and repairs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18" name="Picture 17" descr="stick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1400" y="4648200"/>
              <a:ext cx="2581086" cy="68094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200400" y="4507468"/>
            <a:ext cx="304800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Lends to individual borrowers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458787"/>
          <a:ext cx="765175" cy="760413"/>
        </p:xfrm>
        <a:graphic>
          <a:graphicData uri="http://schemas.openxmlformats.org/presentationml/2006/ole">
            <p:oleObj spid="_x0000_s124930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>
                <a:latin typeface="+mj-lt"/>
              </a:rPr>
              <a:pPr>
                <a:defRPr/>
              </a:pPr>
              <a:t>22</a:t>
            </a:fld>
            <a:endParaRPr lang="fr-FR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1600" y="533400"/>
            <a:ext cx="73152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the HGC Guaranty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19007-F420-4D2A-9018-C0AA137F1CE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304800" y="2183574"/>
          <a:ext cx="8534400" cy="4145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/>
                <a:gridCol w="5562600"/>
              </a:tblGrid>
              <a:tr h="797208">
                <a:tc>
                  <a:txBody>
                    <a:bodyPr/>
                    <a:lstStyle/>
                    <a:p>
                      <a:endParaRPr lang="en-US" sz="1800" b="1" dirty="0" smtClean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Risk Cover</a:t>
                      </a:r>
                      <a:r>
                        <a:rPr lang="en-US" sz="2800" b="1" baseline="0" dirty="0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US" sz="2400" kern="120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Covers outstanding principal balance</a:t>
                      </a:r>
                      <a:endParaRPr lang="en-US" sz="2000" dirty="0" smtClean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US" sz="2400" kern="120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Guaranteed interest of up to 11%. </a:t>
                      </a:r>
                      <a:endParaRPr lang="en-US" sz="2400" kern="1200" dirty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endParaRPr lang="en-US" sz="1000" dirty="0" smtClean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722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Zero-Risk Classification </a:t>
                      </a:r>
                      <a:endParaRPr lang="en-US" sz="2400" b="1" dirty="0" smtClean="0">
                        <a:solidFill>
                          <a:schemeClr val="accent2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HGC-guaranteed loans have zero risk weight. Banks are exempt from providing risk capital on HGC-guaranteed loans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endParaRPr lang="en-US" sz="1000" dirty="0" smtClean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722209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Tax incentive</a:t>
                      </a:r>
                      <a:r>
                        <a:rPr lang="en-US" sz="2800" b="1" baseline="0" dirty="0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Interest income on housing loans up to the extent of 11% is exempt from all forms of taxation.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458787"/>
          <a:ext cx="765175" cy="760413"/>
        </p:xfrm>
        <a:graphic>
          <a:graphicData uri="http://schemas.openxmlformats.org/presentationml/2006/ole">
            <p:oleObj spid="_x0000_s125954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19007-F420-4D2A-9018-C0AA137F1CE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71600" y="533400"/>
            <a:ext cx="73152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the HGC Guaranty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19007-F420-4D2A-9018-C0AA137F1CE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54844" y="1828800"/>
          <a:ext cx="7727156" cy="4676821"/>
        </p:xfrm>
        <a:graphic>
          <a:graphicData uri="http://schemas.openxmlformats.org/drawingml/2006/table">
            <a:tbl>
              <a:tblPr/>
              <a:tblGrid>
                <a:gridCol w="3363860"/>
                <a:gridCol w="138048"/>
                <a:gridCol w="1634945"/>
                <a:gridCol w="250995"/>
                <a:gridCol w="2339308"/>
              </a:tblGrid>
              <a:tr h="1752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Simulation of Tax Savings 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(For </a:t>
                      </a:r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Small Loans for Housing)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ASSUMPTIONS: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Housing </a:t>
                      </a:r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Loan Portfolio 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10,000,000 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Interest Rate per annum (%of portfolio) 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Tax free interest with HGC Guaranty 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Premium Fee (%of portfolio) 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237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 No HGC Guaranty 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With HGC Guaranty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Interest Income 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             1,000,000 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                          1,000,000 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Less : GRT (5%)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                   </a:t>
                      </a:r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50,000 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                                        -   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Taxable Income 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                </a:t>
                      </a:r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950,000 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                          1,000,000 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Less : Income Tax (30%) 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                </a:t>
                      </a:r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285,000 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                                        -   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            Premium Fee 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                             -   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                             </a:t>
                      </a:r>
                      <a:r>
                        <a:rPr lang="en-US" sz="1600" b="0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200,000 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Net Income 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                </a:t>
                      </a:r>
                      <a:r>
                        <a:rPr lang="en-US" sz="16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665,000 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                             </a:t>
                      </a:r>
                      <a:r>
                        <a:rPr lang="en-US" sz="16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800,000 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0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1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Savings/ Improvement in Income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P135,000  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per P10 million worth of loans 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60" marR="6260" marT="6260" marB="0" anchor="b">
                    <a:lnL>
                      <a:noFill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458787"/>
          <a:ext cx="765175" cy="760413"/>
        </p:xfrm>
        <a:graphic>
          <a:graphicData uri="http://schemas.openxmlformats.org/presentationml/2006/ole">
            <p:oleObj spid="_x0000_s126978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228600" y="2209800"/>
          <a:ext cx="86106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1400"/>
                <a:gridCol w="5029200"/>
              </a:tblGrid>
              <a:tr h="863275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Sovereign Guaranty </a:t>
                      </a:r>
                      <a:endParaRPr lang="en-US" sz="2400" b="1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HGC guarantees carry the sovereign guaranty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endParaRPr lang="en-US" sz="1000" dirty="0" smtClean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160402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Funding</a:t>
                      </a:r>
                      <a:r>
                        <a:rPr lang="en-US" sz="2400" b="1" baseline="0" dirty="0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 Benefit</a:t>
                      </a:r>
                      <a:endParaRPr lang="en-US" sz="2400" b="1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0050" indent="-400050">
                        <a:buFont typeface="Wingdings" pitchFamily="2" charset="2"/>
                        <a:buChar char="v"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FI can leverage</a:t>
                      </a:r>
                      <a:r>
                        <a:rPr lang="en-US" sz="2400" baseline="0" dirty="0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 for lower cost of borrowings</a:t>
                      </a:r>
                    </a:p>
                    <a:p>
                      <a:pPr marL="400050" indent="-400050">
                        <a:buFont typeface="Wingdings" pitchFamily="2" charset="2"/>
                        <a:buChar char="v"/>
                      </a:pPr>
                      <a:endParaRPr lang="en-US" sz="1200" baseline="0" dirty="0" smtClean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400050" indent="-400050">
                        <a:buFont typeface="Wingdings" pitchFamily="2" charset="2"/>
                        <a:buChar char="v"/>
                      </a:pPr>
                      <a:r>
                        <a:rPr lang="en-US" sz="2400" baseline="0" dirty="0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Long-term funds may be made available by some funders</a:t>
                      </a:r>
                    </a:p>
                    <a:p>
                      <a:pPr marL="400050" indent="-400050">
                        <a:buFont typeface="Wingdings" pitchFamily="2" charset="2"/>
                        <a:buChar char="v"/>
                      </a:pPr>
                      <a:endParaRPr lang="en-US" sz="1000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929329"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r>
                        <a:rPr lang="en-US" sz="2400" b="1" dirty="0" err="1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Assignability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 of Guaranty</a:t>
                      </a:r>
                      <a:endParaRPr lang="en-US" sz="2400" b="1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Font typeface="Wingdings" pitchFamily="2" charset="2"/>
                        <a:buChar char="v"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The guaranty may be assigned to assignee</a:t>
                      </a:r>
                      <a:r>
                        <a:rPr lang="en-US" sz="2400" baseline="0" dirty="0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 of 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+mj-lt"/>
                          <a:cs typeface="Arial" pitchFamily="34" charset="0"/>
                        </a:rPr>
                        <a:t>guaranteed loans</a:t>
                      </a:r>
                    </a:p>
                    <a:p>
                      <a:pPr marL="400050" indent="-400050">
                        <a:buFont typeface="Wingdings" pitchFamily="2" charset="2"/>
                        <a:buChar char="v"/>
                      </a:pPr>
                      <a:endParaRPr lang="en-US" sz="1000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9144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Benefits of the HGC Guaranty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458787"/>
          <a:ext cx="765175" cy="760413"/>
        </p:xfrm>
        <a:graphic>
          <a:graphicData uri="http://schemas.openxmlformats.org/presentationml/2006/ole">
            <p:oleObj spid="_x0000_s128002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2209800"/>
            <a:ext cx="815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TERMS AND CONDITIONS OF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GUARANTY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304800"/>
          <a:ext cx="765175" cy="760413"/>
        </p:xfrm>
        <a:graphic>
          <a:graphicData uri="http://schemas.openxmlformats.org/presentationml/2006/ole">
            <p:oleObj spid="_x0000_s129026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9600" y="1214021"/>
            <a:ext cx="8382000" cy="526297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eaLnBrk="0" hangingPunct="0">
              <a:tabLst>
                <a:tab pos="914400" algn="l"/>
              </a:tabLst>
              <a:defRPr/>
            </a:pPr>
            <a:r>
              <a:rPr lang="en-PH" sz="2200" b="1" u="sng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Eligibility of </a:t>
            </a:r>
            <a:r>
              <a:rPr lang="en-PH" sz="2200" b="1" u="sng" dirty="0" err="1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FIs</a:t>
            </a:r>
            <a:r>
              <a:rPr lang="en-PH" sz="2200" b="1" u="sng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:</a:t>
            </a:r>
            <a:endParaRPr lang="en-US" sz="2200" b="1" u="sng" dirty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  <a:p>
            <a:pPr marL="457200" indent="-228600" algn="just" eaLnBrk="0" hangingPunct="0">
              <a:spcBef>
                <a:spcPts val="1200"/>
              </a:spcBef>
              <a:spcAft>
                <a:spcPts val="600"/>
              </a:spcAft>
              <a:buFontTx/>
              <a:buChar char="•"/>
              <a:tabLst>
                <a:tab pos="914400" algn="l"/>
              </a:tabLst>
              <a:defRPr/>
            </a:pPr>
            <a:r>
              <a:rPr lang="en-US" sz="2200" dirty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Track record of at least three (3) years in implementing sustainable microfinance programs; </a:t>
            </a:r>
          </a:p>
          <a:p>
            <a:pPr marL="457200" indent="-228600" algn="just" eaLnBrk="0" hangingPunct="0">
              <a:spcAft>
                <a:spcPts val="600"/>
              </a:spcAft>
              <a:buFontTx/>
              <a:buChar char="•"/>
              <a:tabLst>
                <a:tab pos="914400" algn="l"/>
              </a:tabLst>
              <a:defRPr/>
            </a:pPr>
            <a:r>
              <a:rPr lang="en-US" sz="2200" dirty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Capital Adequacy Ratio (CAR) of not lower than 12% for BSP-supervised </a:t>
            </a:r>
            <a:r>
              <a:rPr lang="en-US" sz="2200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FIs</a:t>
            </a:r>
            <a:r>
              <a:rPr lang="en-US" sz="2200" dirty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;</a:t>
            </a:r>
          </a:p>
          <a:p>
            <a:pPr marL="457200" indent="-228600" algn="just" eaLnBrk="0" hangingPunct="0">
              <a:spcAft>
                <a:spcPts val="600"/>
              </a:spcAft>
              <a:buFontTx/>
              <a:buChar char="•"/>
              <a:tabLst>
                <a:tab pos="914400" algn="l"/>
              </a:tabLst>
              <a:defRPr/>
            </a:pPr>
            <a:r>
              <a:rPr lang="en-US" sz="2200" dirty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Latest CAMELS rating of at least “3” for BSP-supervised </a:t>
            </a:r>
            <a:r>
              <a:rPr lang="en-US" sz="2200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FIs</a:t>
            </a:r>
            <a:r>
              <a:rPr lang="en-US" sz="2200" dirty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;</a:t>
            </a:r>
          </a:p>
          <a:p>
            <a:pPr marL="457200" indent="-228600" algn="just" eaLnBrk="0" hangingPunct="0">
              <a:spcAft>
                <a:spcPts val="600"/>
              </a:spcAft>
              <a:buFontTx/>
              <a:buChar char="•"/>
              <a:tabLst>
                <a:tab pos="914400" algn="l"/>
              </a:tabLst>
              <a:defRPr/>
            </a:pPr>
            <a:r>
              <a:rPr lang="en-US" sz="2200" dirty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With collection efficiency of at least 95%;</a:t>
            </a:r>
          </a:p>
          <a:p>
            <a:pPr marL="457200" indent="-228600" algn="just" eaLnBrk="0" hangingPunct="0">
              <a:spcAft>
                <a:spcPts val="600"/>
              </a:spcAft>
              <a:buFontTx/>
              <a:buChar char="•"/>
              <a:tabLst>
                <a:tab pos="914400" algn="l"/>
              </a:tabLst>
              <a:defRPr/>
            </a:pPr>
            <a:r>
              <a:rPr lang="en-US" sz="2200" dirty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Capacity and technical capability to offer </a:t>
            </a:r>
            <a:r>
              <a:rPr lang="en-US" sz="2200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small loans for housing; </a:t>
            </a:r>
            <a:r>
              <a:rPr lang="en-US" sz="2200" dirty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and</a:t>
            </a:r>
          </a:p>
          <a:p>
            <a:pPr marL="457200" indent="-228600" algn="just" eaLnBrk="0" hangingPunct="0">
              <a:spcAft>
                <a:spcPts val="600"/>
              </a:spcAft>
              <a:buFontTx/>
              <a:buChar char="•"/>
              <a:tabLst>
                <a:tab pos="914400" algn="l"/>
              </a:tabLst>
              <a:defRPr/>
            </a:pPr>
            <a:r>
              <a:rPr lang="en-US" sz="2200" dirty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No arrearages in </a:t>
            </a:r>
            <a:r>
              <a:rPr lang="en-US" sz="2200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borrowings from wholesale lenders. </a:t>
            </a:r>
            <a:endParaRPr lang="en-US" sz="2200" dirty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Tx/>
              <a:buChar char="•"/>
              <a:tabLst>
                <a:tab pos="914400" algn="l"/>
              </a:tabLst>
              <a:defRPr/>
            </a:pPr>
            <a:endParaRPr lang="en-PH" sz="2200" dirty="0">
              <a:solidFill>
                <a:schemeClr val="accent2"/>
              </a:solidFill>
              <a:ea typeface="Calibri" pitchFamily="34" charset="0"/>
              <a:cs typeface="Arial" pitchFamily="34" charset="0"/>
            </a:endParaRPr>
          </a:p>
          <a:p>
            <a:pPr algn="just" eaLnBrk="0" hangingPunct="0">
              <a:tabLst>
                <a:tab pos="914400" algn="l"/>
              </a:tabLst>
              <a:defRPr/>
            </a:pPr>
            <a:r>
              <a:rPr lang="en-PH" sz="2200" b="1" u="sng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Loan Value Eligible for Guaranty:   </a:t>
            </a:r>
            <a:endParaRPr lang="en-US" sz="2200" b="1" u="sng" dirty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  <a:p>
            <a:pPr marL="228600" indent="228600" algn="just" eaLnBrk="0" hangingPunct="0">
              <a:spcBef>
                <a:spcPts val="1200"/>
              </a:spcBef>
              <a:buFontTx/>
              <a:buChar char="•"/>
              <a:tabLst>
                <a:tab pos="228600" algn="l"/>
              </a:tabLst>
              <a:defRPr/>
            </a:pPr>
            <a:r>
              <a:rPr lang="en-PH" sz="22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Maximum of  P400,000.00</a:t>
            </a:r>
            <a:r>
              <a:rPr lang="en-PH" sz="2200" baseline="30000" dirty="0">
                <a:solidFill>
                  <a:schemeClr val="accent2"/>
                </a:solidFill>
                <a:ea typeface="Calibri" pitchFamily="34" charset="0"/>
                <a:cs typeface="Arial" pitchFamily="34" charset="0"/>
                <a:hlinkClick r:id="" action="ppaction://noaction"/>
              </a:rPr>
              <a:t>[</a:t>
            </a:r>
            <a:r>
              <a:rPr lang="en-PH" sz="2200" baseline="30000" dirty="0" bmk="">
                <a:solidFill>
                  <a:schemeClr val="accent2"/>
                </a:solidFill>
                <a:ea typeface="Calibri" pitchFamily="34" charset="0"/>
                <a:cs typeface="Arial" pitchFamily="34" charset="0"/>
                <a:hlinkClick r:id="" action="ppaction://noaction"/>
              </a:rPr>
              <a:t>1]</a:t>
            </a:r>
            <a:r>
              <a:rPr lang="en-PH" sz="22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 per borrower</a:t>
            </a:r>
            <a:endParaRPr lang="en-US" sz="2200" dirty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4963" y="6470650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6477000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aseline="30000">
                <a:hlinkClick r:id="" action="ppaction://noaction"/>
              </a:rPr>
              <a:t>[1]</a:t>
            </a:r>
            <a:r>
              <a:rPr lang="en-US" sz="1200">
                <a:cs typeface="Times New Roman" pitchFamily="18" charset="0"/>
              </a:rPr>
              <a:t> Loan amount may be adjusted/increased upon the approval of the HUDCC and the BSP</a:t>
            </a:r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0" y="390525"/>
            <a:ext cx="75474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tabLst>
                <a:tab pos="0" algn="l"/>
              </a:tabLst>
            </a:pPr>
            <a:r>
              <a:rPr lang="en-PH" sz="3600" b="1" dirty="0">
                <a:solidFill>
                  <a:schemeClr val="bg1"/>
                </a:solidFill>
                <a:latin typeface="+mj-lt"/>
              </a:rPr>
              <a:t>Terms and Conditions of the Guaranty </a:t>
            </a:r>
            <a:endParaRPr lang="en-US" sz="3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304800"/>
          <a:ext cx="765175" cy="760413"/>
        </p:xfrm>
        <a:graphic>
          <a:graphicData uri="http://schemas.openxmlformats.org/presentationml/2006/ole">
            <p:oleObj spid="_x0000_s130050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8382000" cy="517064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eaLnBrk="0" hangingPunct="0">
              <a:tabLst>
                <a:tab pos="914400" algn="l"/>
              </a:tabLst>
              <a:defRPr/>
            </a:pPr>
            <a:r>
              <a:rPr lang="en-PH" sz="2000" b="1" u="sng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Purpose/s of the Loan: 	</a:t>
            </a:r>
            <a:endParaRPr lang="en-US" sz="2000" b="1" u="sng" dirty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  <a:p>
            <a:pPr marL="228600" indent="228600" algn="just" eaLnBrk="0" hangingPunct="0">
              <a:spcBef>
                <a:spcPts val="1200"/>
              </a:spcBef>
              <a:spcAft>
                <a:spcPts val="0"/>
              </a:spcAft>
              <a:buFontTx/>
              <a:buChar char="•"/>
              <a:tabLst>
                <a:tab pos="914400" algn="l"/>
              </a:tabLst>
              <a:defRPr/>
            </a:pPr>
            <a:r>
              <a:rPr lang="en-PH" sz="20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House and/or lot acquisition for housing;</a:t>
            </a:r>
            <a:endParaRPr lang="en-US" sz="2000" dirty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  <a:p>
            <a:pPr marL="228600" indent="228600" algn="just" eaLnBrk="0" hangingPunct="0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914400" algn="l"/>
              </a:tabLst>
              <a:defRPr/>
            </a:pPr>
            <a:r>
              <a:rPr lang="en-PH" sz="20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House construction; and</a:t>
            </a:r>
            <a:endParaRPr lang="en-US" sz="2000" dirty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  <a:p>
            <a:pPr marL="228600" indent="228600" algn="just" eaLnBrk="0" hangingPunct="0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914400" algn="l"/>
              </a:tabLst>
              <a:defRPr/>
            </a:pPr>
            <a:r>
              <a:rPr lang="en-PH" sz="20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Home improvement/repairs.</a:t>
            </a:r>
            <a:endParaRPr lang="en-US" sz="2000" dirty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tabLst>
                <a:tab pos="914400" algn="l"/>
              </a:tabLst>
              <a:defRPr/>
            </a:pPr>
            <a:endParaRPr lang="en-PH" sz="2000" b="1" u="sng" dirty="0">
              <a:solidFill>
                <a:schemeClr val="accent2"/>
              </a:solidFill>
              <a:ea typeface="Calibri" pitchFamily="34" charset="0"/>
              <a:cs typeface="Arial" pitchFamily="34" charset="0"/>
            </a:endParaRPr>
          </a:p>
          <a:p>
            <a:pPr algn="just" eaLnBrk="0" hangingPunct="0">
              <a:tabLst>
                <a:tab pos="914400" algn="l"/>
              </a:tabLst>
              <a:defRPr/>
            </a:pPr>
            <a:r>
              <a:rPr lang="en-PH" sz="2000" b="1" u="sng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Eligible Borrowers: </a:t>
            </a:r>
            <a:endParaRPr lang="en-US" sz="2000" b="1" u="sng" dirty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  <a:p>
            <a:pPr marL="457200" indent="-228600" algn="just" eaLnBrk="0" hangingPunct="0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PH" sz="20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Existing </a:t>
            </a:r>
            <a:r>
              <a:rPr lang="en-PH" sz="2000" dirty="0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depositor/client/member;</a:t>
            </a:r>
            <a:endParaRPr lang="en-US" sz="2000" dirty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  <a:p>
            <a:pPr marL="457200" indent="-228600" algn="just" eaLnBrk="0" hangingPunct="0">
              <a:spcAft>
                <a:spcPts val="1200"/>
              </a:spcAft>
              <a:buFontTx/>
              <a:buChar char="•"/>
              <a:defRPr/>
            </a:pPr>
            <a:r>
              <a:rPr lang="en-PH" sz="2000" dirty="0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Borrowers </a:t>
            </a:r>
            <a:r>
              <a:rPr lang="en-PH" sz="20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who are determined  by the </a:t>
            </a:r>
            <a:r>
              <a:rPr lang="en-PH" sz="2000" dirty="0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FI </a:t>
            </a:r>
            <a:r>
              <a:rPr lang="en-PH" sz="20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to be eligible for </a:t>
            </a:r>
            <a:r>
              <a:rPr lang="en-PH" sz="2000" dirty="0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small loan for housing, </a:t>
            </a:r>
            <a:r>
              <a:rPr lang="en-PH" sz="20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provided that: (a) they do not have an existing </a:t>
            </a:r>
            <a:r>
              <a:rPr lang="en-PH" sz="2000" dirty="0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small loan for housing; </a:t>
            </a:r>
            <a:r>
              <a:rPr lang="en-PH" sz="20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and (b) loan payments should not  exceed  60% of their income as determined by the </a:t>
            </a:r>
            <a:r>
              <a:rPr lang="en-PH" sz="2000" dirty="0" err="1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FI’s</a:t>
            </a:r>
            <a:r>
              <a:rPr lang="en-PH" sz="2000" dirty="0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PH" sz="20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cash flow analysis; </a:t>
            </a:r>
            <a:endParaRPr lang="en-US" sz="2000" dirty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  <a:p>
            <a:pPr marL="457200" indent="-228600" algn="just" eaLnBrk="0" hangingPunct="0">
              <a:spcAft>
                <a:spcPts val="1200"/>
              </a:spcAft>
              <a:buFontTx/>
              <a:buChar char="•"/>
              <a:defRPr/>
            </a:pPr>
            <a:r>
              <a:rPr lang="en-PH" sz="20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With verifiable source of income; and</a:t>
            </a:r>
            <a:endParaRPr lang="en-US" sz="2000" dirty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  <a:p>
            <a:pPr marL="457200" indent="-228600" algn="just" eaLnBrk="0" hangingPunct="0">
              <a:spcAft>
                <a:spcPts val="1200"/>
              </a:spcAft>
              <a:buFontTx/>
              <a:buChar char="•"/>
              <a:defRPr/>
            </a:pPr>
            <a:r>
              <a:rPr lang="en-PH" sz="20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With good track record of loan repayment for the last three (3) loan cycles of any loan type from the </a:t>
            </a:r>
            <a:r>
              <a:rPr lang="en-PH" sz="2000" dirty="0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FI</a:t>
            </a:r>
            <a:r>
              <a:rPr lang="en-PH" sz="20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. </a:t>
            </a:r>
            <a:endParaRPr 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95400" y="498157"/>
            <a:ext cx="78378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tabLst>
                <a:tab pos="0" algn="l"/>
              </a:tabLst>
            </a:pPr>
            <a:r>
              <a:rPr lang="en-PH" sz="3200" b="1" dirty="0">
                <a:solidFill>
                  <a:schemeClr val="bg1"/>
                </a:solidFill>
                <a:latin typeface="+mj-lt"/>
              </a:rPr>
              <a:t>Terms and Conditions of the Guaranty (cont.)</a:t>
            </a:r>
            <a:endParaRPr lang="en-US" sz="3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BF9B4-247F-4121-B0FE-2E6A3FA042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228600"/>
          <a:ext cx="765175" cy="760413"/>
        </p:xfrm>
        <a:graphic>
          <a:graphicData uri="http://schemas.openxmlformats.org/presentationml/2006/ole">
            <p:oleObj spid="_x0000_s131074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1274762"/>
            <a:ext cx="8305800" cy="535463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en-PH" sz="2400" b="1" u="sng" dirty="0">
                <a:solidFill>
                  <a:schemeClr val="accent2"/>
                </a:solidFill>
              </a:rPr>
              <a:t>Payment: </a:t>
            </a:r>
            <a:endParaRPr lang="en-US" sz="2400" b="1" u="sng" dirty="0">
              <a:solidFill>
                <a:schemeClr val="accent2"/>
              </a:solidFill>
            </a:endParaRPr>
          </a:p>
          <a:p>
            <a:pPr algn="just">
              <a:defRPr/>
            </a:pPr>
            <a:r>
              <a:rPr lang="en-PH" sz="2400" dirty="0">
                <a:solidFill>
                  <a:schemeClr val="accent2"/>
                </a:solidFill>
              </a:rPr>
              <a:t> </a:t>
            </a:r>
            <a:endParaRPr lang="en-US" sz="2400" dirty="0">
              <a:solidFill>
                <a:schemeClr val="accent2"/>
              </a:solidFill>
            </a:endParaRPr>
          </a:p>
          <a:p>
            <a:pPr marL="457200" indent="-2286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PH" sz="2400" dirty="0">
                <a:solidFill>
                  <a:schemeClr val="accent2"/>
                </a:solidFill>
              </a:rPr>
              <a:t>Frequent amortization (daily, weekly, monthly); and</a:t>
            </a:r>
            <a:endParaRPr lang="en-US" sz="2400" dirty="0">
              <a:solidFill>
                <a:schemeClr val="accent2"/>
              </a:solidFill>
            </a:endParaRPr>
          </a:p>
          <a:p>
            <a:pPr marL="457200" indent="-2286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PH" sz="2400" dirty="0">
                <a:solidFill>
                  <a:schemeClr val="accent2"/>
                </a:solidFill>
              </a:rPr>
              <a:t>Loan payments should not exceed 60% of client’s net disposable income as determined by the </a:t>
            </a:r>
            <a:r>
              <a:rPr lang="en-PH" sz="2400" dirty="0" err="1" smtClean="0">
                <a:solidFill>
                  <a:schemeClr val="accent2"/>
                </a:solidFill>
              </a:rPr>
              <a:t>FI’s</a:t>
            </a:r>
            <a:r>
              <a:rPr lang="en-PH" sz="2400" dirty="0" smtClean="0">
                <a:solidFill>
                  <a:schemeClr val="accent2"/>
                </a:solidFill>
              </a:rPr>
              <a:t> </a:t>
            </a:r>
            <a:r>
              <a:rPr lang="en-PH" sz="2400" dirty="0">
                <a:solidFill>
                  <a:schemeClr val="accent2"/>
                </a:solidFill>
              </a:rPr>
              <a:t>cash flow analysis.</a:t>
            </a:r>
            <a:endParaRPr lang="en-US" sz="2400" dirty="0">
              <a:solidFill>
                <a:schemeClr val="accent2"/>
              </a:solidFill>
            </a:endParaRPr>
          </a:p>
          <a:p>
            <a:pPr algn="just">
              <a:defRPr/>
            </a:pPr>
            <a:r>
              <a:rPr lang="en-PH" dirty="0">
                <a:solidFill>
                  <a:schemeClr val="accent2"/>
                </a:solidFill>
              </a:rPr>
              <a:t> </a:t>
            </a:r>
            <a:endParaRPr lang="en-US" sz="1050" dirty="0">
              <a:solidFill>
                <a:schemeClr val="accent2"/>
              </a:solidFill>
            </a:endParaRPr>
          </a:p>
          <a:p>
            <a:pPr algn="just">
              <a:defRPr/>
            </a:pPr>
            <a:r>
              <a:rPr lang="en-PH" sz="2400" b="1" u="sng" dirty="0">
                <a:solidFill>
                  <a:schemeClr val="accent2"/>
                </a:solidFill>
              </a:rPr>
              <a:t>Loan Term:</a:t>
            </a:r>
            <a:r>
              <a:rPr lang="en-PH" sz="2400" dirty="0">
                <a:solidFill>
                  <a:schemeClr val="accent2"/>
                </a:solidFill>
              </a:rPr>
              <a:t> 	</a:t>
            </a:r>
            <a:endParaRPr lang="en-US" sz="2400" dirty="0">
              <a:solidFill>
                <a:schemeClr val="accent2"/>
              </a:solidFill>
            </a:endParaRPr>
          </a:p>
          <a:p>
            <a:pPr algn="just">
              <a:defRPr/>
            </a:pPr>
            <a:r>
              <a:rPr lang="en-PH" sz="2400" dirty="0">
                <a:solidFill>
                  <a:schemeClr val="accent2"/>
                </a:solidFill>
              </a:rPr>
              <a:t> </a:t>
            </a:r>
            <a:endParaRPr lang="en-US" sz="2400" dirty="0">
              <a:solidFill>
                <a:schemeClr val="accent2"/>
              </a:solidFill>
            </a:endParaRPr>
          </a:p>
          <a:p>
            <a:pPr marL="457200" indent="-2286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PH" sz="2400" dirty="0">
                <a:solidFill>
                  <a:schemeClr val="accent2"/>
                </a:solidFill>
              </a:rPr>
              <a:t>Up to 15 years for loans above P150,000 and/or for lot acquisition and house  construction; and</a:t>
            </a:r>
            <a:endParaRPr lang="en-US" sz="2400" dirty="0">
              <a:solidFill>
                <a:schemeClr val="accent2"/>
              </a:solidFill>
            </a:endParaRPr>
          </a:p>
          <a:p>
            <a:pPr marL="457200" indent="-2286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PH" sz="2400" dirty="0">
                <a:solidFill>
                  <a:schemeClr val="accent2"/>
                </a:solidFill>
              </a:rPr>
              <a:t>Up to 5 years for loans not exceeding P150,000 availed for home improvement and repairs.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95400" y="457200"/>
            <a:ext cx="78378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tabLst>
                <a:tab pos="0" algn="l"/>
              </a:tabLst>
            </a:pPr>
            <a:r>
              <a:rPr lang="en-PH" sz="3200" b="1" dirty="0">
                <a:solidFill>
                  <a:schemeClr val="bg1"/>
                </a:solidFill>
                <a:latin typeface="+mj-lt"/>
              </a:rPr>
              <a:t>Terms and Conditions of the Guaranty (cont</a:t>
            </a:r>
            <a:r>
              <a:rPr lang="en-PH" sz="3200" b="1" dirty="0" smtClean="0">
                <a:solidFill>
                  <a:schemeClr val="bg1"/>
                </a:solidFill>
                <a:latin typeface="+mj-lt"/>
              </a:rPr>
              <a:t>.)</a:t>
            </a:r>
            <a:endParaRPr lang="en-US" sz="3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BF9B4-247F-4121-B0FE-2E6A3FA042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304800"/>
          <a:ext cx="765175" cy="760413"/>
        </p:xfrm>
        <a:graphic>
          <a:graphicData uri="http://schemas.openxmlformats.org/presentationml/2006/ole">
            <p:oleObj spid="_x0000_s132098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676400"/>
            <a:ext cx="8305800" cy="489364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PH" sz="2400" b="1" u="sng" dirty="0">
                <a:solidFill>
                  <a:schemeClr val="accent2"/>
                </a:solidFill>
              </a:rPr>
              <a:t>Event of Default: </a:t>
            </a:r>
            <a:endParaRPr lang="en-US" sz="2400" b="1" u="sng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PH" sz="2400" dirty="0">
                <a:solidFill>
                  <a:schemeClr val="accent2"/>
                </a:solidFill>
              </a:rPr>
              <a:t> </a:t>
            </a:r>
            <a:endParaRPr lang="en-US" sz="2400" dirty="0">
              <a:solidFill>
                <a:schemeClr val="accent2"/>
              </a:solidFill>
            </a:endParaRPr>
          </a:p>
          <a:p>
            <a:pPr marL="457200" indent="-228600" algn="just">
              <a:buFont typeface="Arial" pitchFamily="34" charset="0"/>
              <a:buChar char="•"/>
              <a:defRPr/>
            </a:pPr>
            <a:r>
              <a:rPr lang="en-PH" sz="2400" dirty="0">
                <a:solidFill>
                  <a:schemeClr val="accent2"/>
                </a:solidFill>
              </a:rPr>
              <a:t>Consecutive non-payment of loan amortization by the borrower depending on the payment schedule as follows:</a:t>
            </a:r>
            <a:endParaRPr lang="en-US" sz="2400" dirty="0">
              <a:solidFill>
                <a:schemeClr val="accent2"/>
              </a:solidFill>
            </a:endParaRPr>
          </a:p>
          <a:p>
            <a:pPr algn="just">
              <a:defRPr/>
            </a:pPr>
            <a:r>
              <a:rPr lang="en-PH" sz="2400" dirty="0">
                <a:solidFill>
                  <a:schemeClr val="accent2"/>
                </a:solidFill>
              </a:rPr>
              <a:t> </a:t>
            </a:r>
            <a:endParaRPr lang="en-US" sz="2400" dirty="0">
              <a:solidFill>
                <a:schemeClr val="accent2"/>
              </a:solidFill>
            </a:endParaRPr>
          </a:p>
          <a:p>
            <a:pPr algn="just">
              <a:defRPr/>
            </a:pPr>
            <a:endParaRPr lang="en-US" sz="2400" b="1" dirty="0">
              <a:solidFill>
                <a:schemeClr val="accent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>
              <a:defRPr/>
            </a:pPr>
            <a:r>
              <a:rPr lang="en-PH" sz="2400" dirty="0">
                <a:solidFill>
                  <a:schemeClr val="accent2"/>
                </a:solidFill>
              </a:rPr>
              <a:t> </a:t>
            </a:r>
            <a:endParaRPr lang="en-US" sz="2400" dirty="0">
              <a:solidFill>
                <a:schemeClr val="accent2"/>
              </a:solidFill>
            </a:endParaRPr>
          </a:p>
          <a:p>
            <a:pPr algn="just">
              <a:defRPr/>
            </a:pPr>
            <a:endParaRPr lang="en-PH" sz="2400" dirty="0">
              <a:solidFill>
                <a:schemeClr val="accent2"/>
              </a:solidFill>
            </a:endParaRPr>
          </a:p>
          <a:p>
            <a:pPr algn="just">
              <a:defRPr/>
            </a:pPr>
            <a:endParaRPr lang="en-PH" sz="2400" b="1" u="sng" dirty="0">
              <a:solidFill>
                <a:schemeClr val="accent2"/>
              </a:solidFill>
            </a:endParaRPr>
          </a:p>
          <a:p>
            <a:pPr algn="just">
              <a:defRPr/>
            </a:pPr>
            <a:r>
              <a:rPr lang="en-PH" sz="2400" b="1" u="sng" dirty="0">
                <a:solidFill>
                  <a:schemeClr val="accent2"/>
                </a:solidFill>
              </a:rPr>
              <a:t>Premium Structure:</a:t>
            </a:r>
            <a:endParaRPr lang="en-US" sz="2400" b="1" u="sng" dirty="0">
              <a:solidFill>
                <a:schemeClr val="accent2"/>
              </a:solidFill>
            </a:endParaRPr>
          </a:p>
          <a:p>
            <a:pPr algn="just">
              <a:defRPr/>
            </a:pPr>
            <a:r>
              <a:rPr lang="en-PH" sz="2400" dirty="0">
                <a:solidFill>
                  <a:schemeClr val="accent2"/>
                </a:solidFill>
              </a:rPr>
              <a:t> </a:t>
            </a:r>
            <a:endParaRPr lang="en-US" sz="2400" dirty="0">
              <a:solidFill>
                <a:schemeClr val="accent2"/>
              </a:solidFill>
            </a:endParaRPr>
          </a:p>
          <a:p>
            <a:pPr marL="457200" indent="-228600" algn="just">
              <a:buFont typeface="Arial" pitchFamily="34" charset="0"/>
              <a:buChar char="•"/>
              <a:defRPr/>
            </a:pPr>
            <a:r>
              <a:rPr lang="en-PH" sz="2400" dirty="0">
                <a:solidFill>
                  <a:schemeClr val="accent2"/>
                </a:solidFill>
              </a:rPr>
              <a:t>The guaranty premium is </a:t>
            </a:r>
            <a:r>
              <a:rPr lang="en-PH" sz="2400" dirty="0" smtClean="0">
                <a:solidFill>
                  <a:schemeClr val="accent2"/>
                </a:solidFill>
              </a:rPr>
              <a:t>two </a:t>
            </a:r>
            <a:r>
              <a:rPr lang="en-PH" sz="2400" dirty="0">
                <a:solidFill>
                  <a:schemeClr val="accent2"/>
                </a:solidFill>
              </a:rPr>
              <a:t>percent </a:t>
            </a:r>
            <a:r>
              <a:rPr lang="en-PH" sz="2400" dirty="0" smtClean="0">
                <a:solidFill>
                  <a:schemeClr val="accent2"/>
                </a:solidFill>
              </a:rPr>
              <a:t>(2%) </a:t>
            </a:r>
            <a:r>
              <a:rPr lang="en-PH" sz="2400" dirty="0">
                <a:solidFill>
                  <a:schemeClr val="accent2"/>
                </a:solidFill>
              </a:rPr>
              <a:t>per annum of the outstanding loan balance.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95400" y="533400"/>
            <a:ext cx="78378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tabLst>
                <a:tab pos="0" algn="l"/>
              </a:tabLst>
            </a:pPr>
            <a:r>
              <a:rPr lang="en-PH" sz="3200" b="1" u="sng" dirty="0">
                <a:solidFill>
                  <a:schemeClr val="bg1"/>
                </a:solidFill>
                <a:latin typeface="+mj-lt"/>
              </a:rPr>
              <a:t>Terms and Conditions of the Guaranty (cont.)</a:t>
            </a:r>
            <a:endParaRPr lang="en-US" sz="3200" u="sng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62088" y="3575050"/>
          <a:ext cx="6276975" cy="1454150"/>
        </p:xfrm>
        <a:graphic>
          <a:graphicData uri="http://schemas.openxmlformats.org/presentationml/2006/ole">
            <p:oleObj spid="_x0000_s132099" name="Document" r:id="rId5" imgW="5953083" imgH="1394116" progId="Word.Document.12">
              <p:embed/>
            </p:oleObj>
          </a:graphicData>
        </a:graphic>
      </p:graphicFrame>
      <p:sp>
        <p:nvSpPr>
          <p:cNvPr id="8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BF9B4-247F-4121-B0FE-2E6A3FA042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14600" y="206375"/>
            <a:ext cx="6858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Members of the Board</a:t>
            </a: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3200400" y="1143000"/>
            <a:ext cx="4876800" cy="838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SECRETARY OF FINANCE</a:t>
            </a:r>
          </a:p>
          <a:p>
            <a:pPr algn="ctr">
              <a:defRPr/>
            </a:pPr>
            <a:r>
              <a:rPr lang="en-US" sz="1800" b="1" dirty="0"/>
              <a:t>Ex-officio </a:t>
            </a:r>
            <a:r>
              <a:rPr lang="en-US" sz="1800" b="1" dirty="0" smtClean="0"/>
              <a:t>Chairman</a:t>
            </a:r>
          </a:p>
          <a:p>
            <a:pPr algn="ctr">
              <a:defRPr/>
            </a:pPr>
            <a:r>
              <a:rPr lang="en-US" sz="1800" b="1" dirty="0" smtClean="0"/>
              <a:t>Secretary Cesar Purisima</a:t>
            </a:r>
            <a:endParaRPr lang="en-US" sz="1800" b="1" dirty="0"/>
          </a:p>
        </p:txBody>
      </p:sp>
      <p:sp>
        <p:nvSpPr>
          <p:cNvPr id="9" name="AutoShape 43"/>
          <p:cNvSpPr>
            <a:spLocks noChangeArrowheads="1"/>
          </p:cNvSpPr>
          <p:nvPr/>
        </p:nvSpPr>
        <p:spPr bwMode="auto">
          <a:xfrm>
            <a:off x="3200400" y="2133600"/>
            <a:ext cx="4876800" cy="838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HUDCC CHAIRMAN</a:t>
            </a:r>
          </a:p>
          <a:p>
            <a:pPr algn="ctr">
              <a:defRPr/>
            </a:pPr>
            <a:r>
              <a:rPr lang="en-US" sz="1800" b="1" dirty="0"/>
              <a:t>Ex-officio </a:t>
            </a:r>
            <a:r>
              <a:rPr lang="en-US" sz="1800" b="1" dirty="0" smtClean="0"/>
              <a:t>Vice-chairman</a:t>
            </a:r>
          </a:p>
          <a:p>
            <a:pPr algn="ctr">
              <a:defRPr/>
            </a:pPr>
            <a:r>
              <a:rPr lang="en-US" sz="1800" b="1" dirty="0" smtClean="0"/>
              <a:t>Vice President Jejomar Binay</a:t>
            </a:r>
            <a:endParaRPr lang="en-US" sz="1800" b="1" dirty="0"/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>
            <a:off x="3200400" y="3124200"/>
            <a:ext cx="4876800" cy="8382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NEDA DIRECTOR GENERAL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en-US" sz="1800" b="1" dirty="0"/>
              <a:t>Ex-officio </a:t>
            </a:r>
            <a:r>
              <a:rPr lang="en-US" sz="1800" b="1" dirty="0" smtClean="0"/>
              <a:t>Member</a:t>
            </a:r>
          </a:p>
          <a:p>
            <a:pPr algn="ctr">
              <a:defRPr/>
            </a:pPr>
            <a:r>
              <a:rPr lang="en-US" sz="1800" b="1" dirty="0" smtClean="0"/>
              <a:t>Dr. Arsenio Balisacan</a:t>
            </a:r>
            <a:endParaRPr lang="en-US" b="1" dirty="0"/>
          </a:p>
        </p:txBody>
      </p:sp>
      <p:sp>
        <p:nvSpPr>
          <p:cNvPr id="11" name="AutoShape 45"/>
          <p:cNvSpPr>
            <a:spLocks noChangeArrowheads="1"/>
          </p:cNvSpPr>
          <p:nvPr/>
        </p:nvSpPr>
        <p:spPr bwMode="auto">
          <a:xfrm>
            <a:off x="3200400" y="4114800"/>
            <a:ext cx="4876800" cy="8382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HGC PRESIDENT</a:t>
            </a:r>
          </a:p>
          <a:p>
            <a:pPr algn="ctr">
              <a:defRPr/>
            </a:pPr>
            <a:r>
              <a:rPr lang="en-US" sz="1800" b="1" dirty="0"/>
              <a:t>Ex-officio </a:t>
            </a:r>
            <a:r>
              <a:rPr lang="en-US" sz="1800" b="1" dirty="0" smtClean="0"/>
              <a:t>Member</a:t>
            </a:r>
          </a:p>
          <a:p>
            <a:pPr algn="ctr">
              <a:defRPr/>
            </a:pPr>
            <a:r>
              <a:rPr lang="en-US" sz="1800" b="1" dirty="0" smtClean="0"/>
              <a:t>Atty. Manuel R. Sanchez</a:t>
            </a:r>
            <a:endParaRPr lang="en-US" sz="1800" b="1" dirty="0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3135313" y="5105400"/>
            <a:ext cx="4941887" cy="1371600"/>
            <a:chOff x="1255" y="3072"/>
            <a:chExt cx="3113" cy="960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1255" y="3072"/>
              <a:ext cx="1049" cy="952"/>
              <a:chOff x="2200" y="1570"/>
              <a:chExt cx="1496" cy="1496"/>
            </a:xfrm>
          </p:grpSpPr>
          <p:sp>
            <p:nvSpPr>
              <p:cNvPr id="26" name="Oval 47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Oval 48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69804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Oval 49"/>
              <p:cNvSpPr>
                <a:spLocks noChangeArrowheads="1"/>
              </p:cNvSpPr>
              <p:nvPr/>
            </p:nvSpPr>
            <p:spPr bwMode="gray">
              <a:xfrm>
                <a:off x="2298" y="1667"/>
                <a:ext cx="1299" cy="130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Oval 50"/>
              <p:cNvSpPr>
                <a:spLocks noChangeArrowheads="1"/>
              </p:cNvSpPr>
              <p:nvPr/>
            </p:nvSpPr>
            <p:spPr bwMode="gray">
              <a:xfrm>
                <a:off x="2298" y="1667"/>
                <a:ext cx="1299" cy="1301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Oval 51"/>
              <p:cNvSpPr>
                <a:spLocks noChangeArrowheads="1"/>
              </p:cNvSpPr>
              <p:nvPr/>
            </p:nvSpPr>
            <p:spPr bwMode="gray">
              <a:xfrm>
                <a:off x="2363" y="1733"/>
                <a:ext cx="1171" cy="1169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2304" y="3080"/>
              <a:ext cx="1056" cy="952"/>
              <a:chOff x="2200" y="1570"/>
              <a:chExt cx="1496" cy="1496"/>
            </a:xfrm>
          </p:grpSpPr>
          <p:sp>
            <p:nvSpPr>
              <p:cNvPr id="21" name="Oval 53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Oval 54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6980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Oval 55"/>
              <p:cNvSpPr>
                <a:spLocks noChangeArrowheads="1"/>
              </p:cNvSpPr>
              <p:nvPr/>
            </p:nvSpPr>
            <p:spPr bwMode="gray">
              <a:xfrm>
                <a:off x="2298" y="1667"/>
                <a:ext cx="1302" cy="130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Oval 56"/>
              <p:cNvSpPr>
                <a:spLocks noChangeArrowheads="1"/>
              </p:cNvSpPr>
              <p:nvPr/>
            </p:nvSpPr>
            <p:spPr bwMode="gray">
              <a:xfrm>
                <a:off x="2298" y="1667"/>
                <a:ext cx="1302" cy="1301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Oval 57"/>
              <p:cNvSpPr>
                <a:spLocks noChangeArrowheads="1"/>
              </p:cNvSpPr>
              <p:nvPr/>
            </p:nvSpPr>
            <p:spPr bwMode="gray">
              <a:xfrm>
                <a:off x="2363" y="1733"/>
                <a:ext cx="1170" cy="1169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3360" y="3072"/>
              <a:ext cx="1008" cy="952"/>
              <a:chOff x="2200" y="1570"/>
              <a:chExt cx="1496" cy="1496"/>
            </a:xfrm>
          </p:grpSpPr>
          <p:sp>
            <p:nvSpPr>
              <p:cNvPr id="16" name="Oval 59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7" name="Oval 60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5725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" name="Oval 61"/>
              <p:cNvSpPr>
                <a:spLocks noChangeArrowheads="1"/>
              </p:cNvSpPr>
              <p:nvPr/>
            </p:nvSpPr>
            <p:spPr bwMode="gray">
              <a:xfrm>
                <a:off x="2298" y="1667"/>
                <a:ext cx="1300" cy="130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9" name="Oval 62"/>
              <p:cNvSpPr>
                <a:spLocks noChangeArrowheads="1"/>
              </p:cNvSpPr>
              <p:nvPr/>
            </p:nvSpPr>
            <p:spPr bwMode="gray">
              <a:xfrm>
                <a:off x="2298" y="1667"/>
                <a:ext cx="1300" cy="1301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0" name="Oval 63"/>
              <p:cNvSpPr>
                <a:spLocks noChangeArrowheads="1"/>
              </p:cNvSpPr>
              <p:nvPr/>
            </p:nvSpPr>
            <p:spPr bwMode="gray">
              <a:xfrm>
                <a:off x="2363" y="1733"/>
                <a:ext cx="1168" cy="1169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31" name="Rectangle 64"/>
          <p:cNvSpPr>
            <a:spLocks noChangeArrowheads="1"/>
          </p:cNvSpPr>
          <p:nvPr/>
        </p:nvSpPr>
        <p:spPr bwMode="gray">
          <a:xfrm>
            <a:off x="3199686" y="5410200"/>
            <a:ext cx="4801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Three (3) other </a:t>
            </a:r>
            <a:r>
              <a:rPr lang="en-US" b="1" dirty="0" smtClean="0"/>
              <a:t>members appointed </a:t>
            </a:r>
            <a:r>
              <a:rPr lang="en-US" b="1" dirty="0"/>
              <a:t>by the</a:t>
            </a:r>
          </a:p>
          <a:p>
            <a:pPr algn="ctr">
              <a:defRPr/>
            </a:pPr>
            <a:r>
              <a:rPr lang="en-US" b="1" dirty="0"/>
              <a:t>President of the </a:t>
            </a:r>
            <a:r>
              <a:rPr lang="en-US" b="1" dirty="0" smtClean="0"/>
              <a:t>Philippines</a:t>
            </a:r>
            <a:endParaRPr lang="en-US" b="1" dirty="0"/>
          </a:p>
        </p:txBody>
      </p:sp>
      <p:graphicFrame>
        <p:nvGraphicFramePr>
          <p:cNvPr id="32" name="Object 68"/>
          <p:cNvGraphicFramePr>
            <a:graphicFrameLocks noChangeAspect="1"/>
          </p:cNvGraphicFramePr>
          <p:nvPr/>
        </p:nvGraphicFramePr>
        <p:xfrm>
          <a:off x="381000" y="306387"/>
          <a:ext cx="765175" cy="760413"/>
        </p:xfrm>
        <a:graphic>
          <a:graphicData uri="http://schemas.openxmlformats.org/presentationml/2006/ole">
            <p:oleObj spid="_x0000_s159746" name="CorelDRAW" r:id="rId4" imgW="4426920" imgH="4404240" progId="">
              <p:embed/>
            </p:oleObj>
          </a:graphicData>
        </a:graphic>
      </p:graphicFrame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19007-F420-4D2A-9018-C0AA137F1CE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1" grpId="0"/>
      <p:bldP spid="3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304800"/>
          <a:ext cx="765175" cy="760413"/>
        </p:xfrm>
        <a:graphic>
          <a:graphicData uri="http://schemas.openxmlformats.org/presentationml/2006/ole">
            <p:oleObj spid="_x0000_s133122" name="CorelDRAW" r:id="rId4" imgW="4426920" imgH="44042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1304865"/>
            <a:ext cx="8153400" cy="532453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eaLnBrk="0" hangingPunct="0">
              <a:tabLst>
                <a:tab pos="571500" algn="l"/>
              </a:tabLst>
              <a:defRPr/>
            </a:pPr>
            <a:r>
              <a:rPr lang="en-PH" sz="2200" b="1" u="sng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Maximum Allowable Guaranty Call:</a:t>
            </a:r>
          </a:p>
          <a:p>
            <a:pPr algn="just" eaLnBrk="0" hangingPunct="0">
              <a:tabLst>
                <a:tab pos="571500" algn="l"/>
              </a:tabLst>
              <a:defRPr/>
            </a:pPr>
            <a:endParaRPr lang="en-US" sz="2200" u="sng" dirty="0">
              <a:solidFill>
                <a:schemeClr val="accent2"/>
              </a:solidFill>
              <a:cs typeface="Arial" pitchFamily="34" charset="0"/>
            </a:endParaRPr>
          </a:p>
          <a:p>
            <a:pPr marL="457200" indent="-228600"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PH" sz="22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The </a:t>
            </a:r>
            <a:r>
              <a:rPr lang="en-PH" sz="2200" dirty="0" err="1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FIs</a:t>
            </a:r>
            <a:r>
              <a:rPr lang="en-PH" sz="2200" dirty="0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PH" sz="22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may call on the HGC guaranty to the extent of 1.2% of the total enrolled account. </a:t>
            </a:r>
          </a:p>
          <a:p>
            <a:pPr algn="just" eaLnBrk="0" hangingPunct="0">
              <a:tabLst>
                <a:tab pos="571500" algn="l"/>
              </a:tabLst>
              <a:defRPr/>
            </a:pPr>
            <a:endParaRPr lang="en-US" sz="2200" dirty="0" smtClean="0">
              <a:solidFill>
                <a:schemeClr val="accent2"/>
              </a:solidFill>
              <a:cs typeface="Arial" pitchFamily="34" charset="0"/>
            </a:endParaRPr>
          </a:p>
          <a:p>
            <a:pPr algn="just" eaLnBrk="0" hangingPunct="0">
              <a:tabLst>
                <a:tab pos="571500" algn="l"/>
              </a:tabLst>
              <a:defRPr/>
            </a:pPr>
            <a:r>
              <a:rPr lang="en-US" sz="2200" b="1" u="sng" dirty="0" smtClean="0">
                <a:solidFill>
                  <a:schemeClr val="accent2"/>
                </a:solidFill>
                <a:cs typeface="Arial" pitchFamily="34" charset="0"/>
              </a:rPr>
              <a:t>Premium Refund:</a:t>
            </a:r>
          </a:p>
          <a:p>
            <a:pPr algn="just" eaLnBrk="0" hangingPunct="0">
              <a:tabLst>
                <a:tab pos="571500" algn="l"/>
              </a:tabLst>
              <a:defRPr/>
            </a:pPr>
            <a:endParaRPr lang="en-US" sz="2200" dirty="0" smtClean="0">
              <a:solidFill>
                <a:schemeClr val="accent2"/>
              </a:solidFill>
              <a:cs typeface="Arial" pitchFamily="34" charset="0"/>
            </a:endParaRPr>
          </a:p>
          <a:p>
            <a:pPr marL="457200" indent="-223838" algn="just" eaLnBrk="0" hangingPunct="0">
              <a:buFont typeface="Arial" charset="0"/>
              <a:buChar char="•"/>
              <a:tabLst>
                <a:tab pos="571500" algn="l"/>
              </a:tabLst>
              <a:defRPr/>
            </a:pPr>
            <a:r>
              <a:rPr lang="en-US" sz="2200" dirty="0" smtClean="0">
                <a:solidFill>
                  <a:schemeClr val="accent2"/>
                </a:solidFill>
                <a:cs typeface="Arial" pitchFamily="34" charset="0"/>
              </a:rPr>
              <a:t>In case there is no call on the guaranty at the end of the guaranty period, the FI shall be entitled to a premium refund of up to 1% of the guaranteed loans.</a:t>
            </a:r>
          </a:p>
          <a:p>
            <a:pPr algn="just" eaLnBrk="0" hangingPunct="0">
              <a:buFont typeface="Arial" charset="0"/>
              <a:buChar char="•"/>
              <a:tabLst>
                <a:tab pos="571500" algn="l"/>
              </a:tabLst>
              <a:defRPr/>
            </a:pPr>
            <a:endParaRPr lang="en-US" sz="2200" dirty="0">
              <a:solidFill>
                <a:schemeClr val="accent2"/>
              </a:solidFill>
              <a:cs typeface="Arial" pitchFamily="34" charset="0"/>
            </a:endParaRPr>
          </a:p>
          <a:p>
            <a:pPr algn="just" eaLnBrk="0" hangingPunct="0">
              <a:tabLst>
                <a:tab pos="571500" algn="l"/>
              </a:tabLst>
              <a:defRPr/>
            </a:pPr>
            <a:r>
              <a:rPr lang="en-PH" sz="2200" b="1" u="sng" dirty="0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Other conditions: </a:t>
            </a:r>
            <a:endParaRPr lang="en-PH" sz="2200" b="1" u="sng" dirty="0">
              <a:solidFill>
                <a:schemeClr val="accent2"/>
              </a:solidFill>
              <a:ea typeface="Calibri" pitchFamily="34" charset="0"/>
              <a:cs typeface="Arial" pitchFamily="34" charset="0"/>
            </a:endParaRPr>
          </a:p>
          <a:p>
            <a:pPr marL="457200" indent="-228600" algn="just" eaLnBrk="0" hangingPunct="0">
              <a:spcBef>
                <a:spcPts val="1200"/>
              </a:spcBef>
              <a:spcAft>
                <a:spcPts val="1200"/>
              </a:spcAft>
              <a:buFontTx/>
              <a:buChar char="•"/>
              <a:tabLst>
                <a:tab pos="457200" algn="l"/>
              </a:tabLst>
              <a:defRPr/>
            </a:pPr>
            <a:r>
              <a:rPr lang="en-PH" sz="22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Within one (1) month from release of the loan, the </a:t>
            </a:r>
            <a:r>
              <a:rPr lang="en-PH" sz="2200" dirty="0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FI  </a:t>
            </a:r>
            <a:r>
              <a:rPr lang="en-PH" sz="22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shall submit to HGC a proof of the borrower’s </a:t>
            </a:r>
            <a:r>
              <a:rPr lang="en-PH" sz="2200" dirty="0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utilization </a:t>
            </a:r>
            <a:r>
              <a:rPr lang="en-PH" sz="2200" dirty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of the proceeds as specified in the loan application</a:t>
            </a:r>
            <a:r>
              <a:rPr lang="en-PH" sz="2200" dirty="0" smtClean="0">
                <a:solidFill>
                  <a:schemeClr val="accent2"/>
                </a:solidFill>
                <a:ea typeface="Calibri" pitchFamily="34" charset="0"/>
                <a:cs typeface="Arial" pitchFamily="34" charset="0"/>
              </a:rPr>
              <a:t>;</a:t>
            </a:r>
            <a:endParaRPr lang="en-US" sz="2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71600" y="482025"/>
            <a:ext cx="78378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tabLst>
                <a:tab pos="0" algn="l"/>
              </a:tabLst>
            </a:pPr>
            <a:r>
              <a:rPr lang="en-PH" sz="3200" b="1" dirty="0">
                <a:solidFill>
                  <a:schemeClr val="bg1"/>
                </a:solidFill>
                <a:latin typeface="+mj-lt"/>
              </a:rPr>
              <a:t>Terms and Conditions of the Guaranty (cont.)</a:t>
            </a:r>
            <a:endParaRPr lang="en-US" sz="3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BF9B4-247F-4121-B0FE-2E6A3FA042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2743200"/>
            <a:ext cx="7239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GUARANTY OPERATIONS</a:t>
            </a:r>
          </a:p>
        </p:txBody>
      </p:sp>
      <p:pic>
        <p:nvPicPr>
          <p:cNvPr id="3" name="Picture 2" descr="New Im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084" y="1752600"/>
            <a:ext cx="1044516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19007-F420-4D2A-9018-C0AA137F1CEE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458787"/>
          <a:ext cx="765175" cy="760413"/>
        </p:xfrm>
        <a:graphic>
          <a:graphicData uri="http://schemas.openxmlformats.org/presentationml/2006/ole">
            <p:oleObj spid="_x0000_s76802" name="CorelDRAW" r:id="rId4" imgW="4426920" imgH="4404240" progId="">
              <p:embed/>
            </p:oleObj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38400" y="381000"/>
            <a:ext cx="525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Guaranty Line Application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905000" y="1524000"/>
            <a:ext cx="3581400" cy="2662236"/>
            <a:chOff x="1008" y="1005"/>
            <a:chExt cx="2064" cy="1677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054" y="1035"/>
              <a:ext cx="192" cy="217"/>
              <a:chOff x="5230" y="1711"/>
              <a:chExt cx="192" cy="217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5230" y="1711"/>
                <a:ext cx="192" cy="19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dirty="0">
                  <a:solidFill>
                    <a:schemeClr val="accent2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5247" y="1734"/>
                <a:ext cx="16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dirty="0">
                    <a:solidFill>
                      <a:schemeClr val="accent2"/>
                    </a:solidFill>
                    <a:latin typeface="+mj-lt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/>
          </p:nvSpPr>
          <p:spPr bwMode="gray">
            <a:xfrm>
              <a:off x="1008" y="1005"/>
              <a:ext cx="2064" cy="1677"/>
            </a:xfrm>
            <a:prstGeom prst="rect">
              <a:avLst/>
            </a:prstGeom>
            <a:noFill/>
            <a:ln w="38100" cmpd="dbl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2"/>
                  </a:solidFill>
                  <a:latin typeface="+mj-lt"/>
                  <a:cs typeface="Arial" charset="0"/>
                </a:rPr>
                <a:t>        Applies for guaranty line</a:t>
              </a:r>
            </a:p>
            <a:p>
              <a:pPr algn="l"/>
              <a:endParaRPr lang="en-US" sz="900" b="1" dirty="0">
                <a:solidFill>
                  <a:schemeClr val="accent2"/>
                </a:solidFill>
                <a:latin typeface="+mj-lt"/>
                <a:cs typeface="Arial" charset="0"/>
              </a:endParaRPr>
            </a:p>
            <a:p>
              <a:pPr algn="l"/>
              <a:r>
                <a:rPr lang="en-US" sz="1400" dirty="0">
                  <a:solidFill>
                    <a:schemeClr val="accent2"/>
                  </a:solidFill>
                  <a:latin typeface="+mj-lt"/>
                  <a:cs typeface="Arial" charset="0"/>
                </a:rPr>
                <a:t>Submits:</a:t>
              </a:r>
            </a:p>
            <a:p>
              <a:pPr algn="l">
                <a:buFontTx/>
                <a:buChar char="•"/>
              </a:pPr>
              <a:r>
                <a:rPr lang="en-US" sz="1400" dirty="0">
                  <a:solidFill>
                    <a:schemeClr val="accent2"/>
                  </a:solidFill>
                  <a:latin typeface="+mj-lt"/>
                  <a:cs typeface="Arial" charset="0"/>
                </a:rPr>
                <a:t> Application letter</a:t>
              </a:r>
            </a:p>
            <a:p>
              <a:pPr algn="l">
                <a:buFontTx/>
                <a:buChar char="•"/>
              </a:pPr>
              <a:r>
                <a:rPr lang="en-US" sz="1400" dirty="0">
                  <a:solidFill>
                    <a:schemeClr val="accent2"/>
                  </a:solidFill>
                  <a:latin typeface="+mj-lt"/>
                  <a:cs typeface="Arial" charset="0"/>
                </a:rPr>
                <a:t> Company Profile</a:t>
              </a:r>
            </a:p>
            <a:p>
              <a:pPr algn="l">
                <a:buFontTx/>
                <a:buChar char="•"/>
              </a:pPr>
              <a:r>
                <a:rPr lang="en-US" sz="1400" dirty="0">
                  <a:solidFill>
                    <a:schemeClr val="accent2"/>
                  </a:solidFill>
                  <a:latin typeface="+mj-lt"/>
                  <a:cs typeface="Arial" charset="0"/>
                </a:rPr>
                <a:t> Profile of Stockholders &amp; Key Officers</a:t>
              </a:r>
            </a:p>
            <a:p>
              <a:pPr algn="l">
                <a:buFontTx/>
                <a:buChar char="•"/>
              </a:pPr>
              <a:r>
                <a:rPr lang="en-US" sz="1400" dirty="0">
                  <a:solidFill>
                    <a:schemeClr val="accent2"/>
                  </a:solidFill>
                  <a:latin typeface="+mj-lt"/>
                  <a:cs typeface="Arial" charset="0"/>
                </a:rPr>
                <a:t> Audited F/S (for the last 3 years)</a:t>
              </a:r>
            </a:p>
            <a:p>
              <a:pPr algn="l">
                <a:buFontTx/>
                <a:buChar char="•"/>
              </a:pPr>
              <a:r>
                <a:rPr lang="en-US" sz="1400" dirty="0">
                  <a:solidFill>
                    <a:schemeClr val="accent2"/>
                  </a:solidFill>
                  <a:latin typeface="+mj-lt"/>
                  <a:cs typeface="Arial" charset="0"/>
                </a:rPr>
                <a:t> Credit Policies &amp; Guidelines</a:t>
              </a:r>
            </a:p>
            <a:p>
              <a:pPr algn="l">
                <a:buFontTx/>
                <a:buChar char="•"/>
              </a:pPr>
              <a:r>
                <a:rPr lang="en-US" sz="1400" dirty="0">
                  <a:solidFill>
                    <a:schemeClr val="accent2"/>
                  </a:solidFill>
                  <a:latin typeface="+mj-lt"/>
                  <a:cs typeface="Arial" charset="0"/>
                </a:rPr>
                <a:t> Prospective </a:t>
              </a:r>
              <a:r>
                <a:rPr lang="en-US" sz="1400" dirty="0" smtClean="0">
                  <a:solidFill>
                    <a:schemeClr val="accent2"/>
                  </a:solidFill>
                  <a:latin typeface="+mj-lt"/>
                  <a:cs typeface="Arial" charset="0"/>
                </a:rPr>
                <a:t>Enrollments</a:t>
              </a:r>
            </a:p>
            <a:p>
              <a:pPr algn="l">
                <a:buFontTx/>
                <a:buChar char="•"/>
              </a:pPr>
              <a:r>
                <a:rPr lang="en-US" sz="1400" dirty="0" smtClean="0">
                  <a:solidFill>
                    <a:schemeClr val="accent2"/>
                  </a:solidFill>
                  <a:latin typeface="+mj-lt"/>
                  <a:cs typeface="Arial" charset="0"/>
                </a:rPr>
                <a:t> CAMELS Rating (Banks)/PESO Rating (Coop)</a:t>
              </a:r>
            </a:p>
            <a:p>
              <a:pPr>
                <a:buFontTx/>
                <a:buChar char="•"/>
              </a:pPr>
              <a:r>
                <a:rPr lang="en-US" sz="1400" dirty="0" smtClean="0">
                  <a:solidFill>
                    <a:schemeClr val="accent2"/>
                  </a:solidFill>
                  <a:latin typeface="+mj-lt"/>
                  <a:cs typeface="Arial" charset="0"/>
                </a:rPr>
                <a:t>Application </a:t>
              </a:r>
              <a:r>
                <a:rPr lang="en-US" sz="1400" dirty="0">
                  <a:solidFill>
                    <a:schemeClr val="accent2"/>
                  </a:solidFill>
                  <a:latin typeface="+mj-lt"/>
                  <a:cs typeface="Arial" charset="0"/>
                </a:rPr>
                <a:t>Fee (P10,000)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7149224" y="2949158"/>
            <a:ext cx="599844" cy="369332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+mj-lt"/>
                <a:cs typeface="Arial" charset="0"/>
              </a:rPr>
              <a:t>HGC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073024" y="3395246"/>
            <a:ext cx="284922" cy="312738"/>
            <a:chOff x="5280" y="1440"/>
            <a:chExt cx="192" cy="197"/>
          </a:xfrm>
        </p:grpSpPr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5280" y="1440"/>
              <a:ext cx="192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200" dirty="0">
                <a:solidFill>
                  <a:schemeClr val="accent2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5294" y="1463"/>
              <a:ext cx="17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 dirty="0">
                  <a:solidFill>
                    <a:schemeClr val="accent2"/>
                  </a:solidFill>
                  <a:latin typeface="+mj-lt"/>
                  <a:cs typeface="Arial" charset="0"/>
                </a:rPr>
                <a:t>2</a:t>
              </a:r>
            </a:p>
          </p:txBody>
        </p:sp>
      </p:grpSp>
      <p:sp>
        <p:nvSpPr>
          <p:cNvPr id="17" name="Rectangle 18"/>
          <p:cNvSpPr>
            <a:spLocks noChangeArrowheads="1"/>
          </p:cNvSpPr>
          <p:nvPr/>
        </p:nvSpPr>
        <p:spPr bwMode="gray">
          <a:xfrm>
            <a:off x="6158624" y="3700046"/>
            <a:ext cx="2590800" cy="338554"/>
          </a:xfrm>
          <a:prstGeom prst="rect">
            <a:avLst/>
          </a:prstGeom>
          <a:noFill/>
          <a:ln w="38100" cmpd="dbl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63550">
              <a:defRPr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  <a:cs typeface="Arial" charset="0"/>
              </a:rPr>
              <a:t>Evaluates application</a:t>
            </a:r>
            <a:endParaRPr lang="en-US" sz="16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gray">
          <a:xfrm>
            <a:off x="5158499" y="4386269"/>
            <a:ext cx="3581400" cy="338554"/>
          </a:xfrm>
          <a:prstGeom prst="rect">
            <a:avLst/>
          </a:prstGeom>
          <a:noFill/>
          <a:ln w="38100" cmpd="dbl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+mj-lt"/>
                <a:cs typeface="Arial" charset="0"/>
              </a:rPr>
              <a:t>Elevates </a:t>
            </a:r>
            <a:r>
              <a:rPr lang="en-US" sz="1600" b="1" dirty="0">
                <a:solidFill>
                  <a:schemeClr val="accent2"/>
                </a:solidFill>
                <a:latin typeface="+mj-lt"/>
                <a:cs typeface="Arial" charset="0"/>
              </a:rPr>
              <a:t>to HGC Board for approval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073024" y="4073524"/>
            <a:ext cx="294105" cy="312738"/>
            <a:chOff x="5280" y="1440"/>
            <a:chExt cx="192" cy="197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280" y="1440"/>
              <a:ext cx="192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 dirty="0">
                <a:solidFill>
                  <a:schemeClr val="accent2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5294" y="1463"/>
              <a:ext cx="17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 b="1" dirty="0" smtClean="0">
                  <a:solidFill>
                    <a:schemeClr val="accent2"/>
                  </a:solidFill>
                  <a:latin typeface="+mj-lt"/>
                  <a:cs typeface="Arial" charset="0"/>
                </a:rPr>
                <a:t>3</a:t>
              </a: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gray">
          <a:xfrm>
            <a:off x="4929899" y="5111749"/>
            <a:ext cx="3362459" cy="338554"/>
          </a:xfrm>
          <a:prstGeom prst="rect">
            <a:avLst/>
          </a:prstGeom>
          <a:noFill/>
          <a:ln w="38100" cmpd="dbl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accent2"/>
                </a:solidFill>
                <a:latin typeface="+mj-lt"/>
                <a:cs typeface="Arial" charset="0"/>
              </a:rPr>
              <a:t>Sends </a:t>
            </a:r>
            <a:r>
              <a:rPr lang="en-US" sz="1600" b="1" dirty="0">
                <a:solidFill>
                  <a:schemeClr val="accent2"/>
                </a:solidFill>
                <a:latin typeface="+mj-lt"/>
                <a:cs typeface="Arial" charset="0"/>
              </a:rPr>
              <a:t>notice of approval/disapproval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073024" y="4767262"/>
            <a:ext cx="304800" cy="312738"/>
            <a:chOff x="5280" y="1440"/>
            <a:chExt cx="192" cy="197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280" y="1440"/>
              <a:ext cx="192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 dirty="0">
                <a:solidFill>
                  <a:schemeClr val="accent2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5294" y="1463"/>
              <a:ext cx="16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 b="1" dirty="0">
                  <a:solidFill>
                    <a:schemeClr val="accent2"/>
                  </a:solidFill>
                  <a:latin typeface="+mj-lt"/>
                  <a:cs typeface="Arial" charset="0"/>
                </a:rPr>
                <a:t>4</a:t>
              </a:r>
            </a:p>
          </p:txBody>
        </p:sp>
      </p:grpSp>
      <p:sp>
        <p:nvSpPr>
          <p:cNvPr id="34" name="Rectangle 33"/>
          <p:cNvSpPr>
            <a:spLocks noChangeArrowheads="1"/>
          </p:cNvSpPr>
          <p:nvPr/>
        </p:nvSpPr>
        <p:spPr bwMode="gray">
          <a:xfrm>
            <a:off x="4634624" y="5757862"/>
            <a:ext cx="3176447" cy="338554"/>
          </a:xfrm>
          <a:prstGeom prst="rect">
            <a:avLst/>
          </a:prstGeom>
          <a:noFill/>
          <a:ln w="38100" cmpd="dbl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solidFill>
                  <a:schemeClr val="accent2"/>
                </a:solidFill>
                <a:latin typeface="+mj-lt"/>
                <a:cs typeface="Arial" charset="0"/>
              </a:rPr>
              <a:t>         Executes Contract of Guaranty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7033336" y="5453062"/>
            <a:ext cx="342900" cy="312536"/>
            <a:chOff x="5280" y="1440"/>
            <a:chExt cx="192" cy="202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5280" y="1440"/>
              <a:ext cx="192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 dirty="0">
                <a:solidFill>
                  <a:schemeClr val="accent2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5303" y="1463"/>
              <a:ext cx="14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 b="1" dirty="0">
                  <a:solidFill>
                    <a:schemeClr val="accent2"/>
                  </a:solidFill>
                  <a:latin typeface="+mj-lt"/>
                  <a:cs typeface="Arial" charset="0"/>
                </a:rPr>
                <a:t>5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057400" y="5105400"/>
            <a:ext cx="1150538" cy="1295400"/>
            <a:chOff x="2196224" y="5029200"/>
            <a:chExt cx="1150538" cy="1295400"/>
          </a:xfrm>
        </p:grpSpPr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2196224" y="5029200"/>
            <a:ext cx="1143010" cy="1295400"/>
          </p:xfrm>
          <a:graphic>
            <a:graphicData uri="http://schemas.openxmlformats.org/presentationml/2006/ole">
              <p:oleObj spid="_x0000_s76803" name="Clip" r:id="rId5" imgW="3192120" imgH="3749400" progId="">
                <p:embed/>
              </p:oleObj>
            </a:graphicData>
          </a:graphic>
        </p:graphicFrame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 rot="21367194">
              <a:off x="2368510" y="5297141"/>
              <a:ext cx="978252" cy="523875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400" dirty="0" smtClean="0">
                  <a:solidFill>
                    <a:schemeClr val="accent2"/>
                  </a:solidFill>
                  <a:latin typeface="+mj-lt"/>
                  <a:cs typeface="Arial" charset="0"/>
                </a:rPr>
                <a:t>Guaranty</a:t>
              </a:r>
            </a:p>
            <a:p>
              <a:pPr algn="l" eaLnBrk="0" hangingPunct="0"/>
              <a:r>
                <a:rPr lang="en-US" sz="1400" dirty="0" smtClean="0">
                  <a:solidFill>
                    <a:schemeClr val="accent2"/>
                  </a:solidFill>
                  <a:latin typeface="+mj-lt"/>
                  <a:cs typeface="Arial" charset="0"/>
                </a:rPr>
                <a:t>Contract</a:t>
              </a:r>
              <a:endParaRPr lang="en-US" sz="1400" dirty="0">
                <a:solidFill>
                  <a:schemeClr val="accent2"/>
                </a:solidFill>
                <a:latin typeface="+mj-lt"/>
                <a:cs typeface="Arial" charset="0"/>
              </a:endParaRPr>
            </a:p>
          </p:txBody>
        </p:sp>
      </p:grpSp>
      <p:graphicFrame>
        <p:nvGraphicFramePr>
          <p:cNvPr id="76804" name="Object 5"/>
          <p:cNvGraphicFramePr>
            <a:graphicFrameLocks noChangeAspect="1"/>
          </p:cNvGraphicFramePr>
          <p:nvPr/>
        </p:nvGraphicFramePr>
        <p:xfrm>
          <a:off x="7010400" y="1981200"/>
          <a:ext cx="974020" cy="967957"/>
        </p:xfrm>
        <a:graphic>
          <a:graphicData uri="http://schemas.openxmlformats.org/presentationml/2006/ole">
            <p:oleObj spid="_x0000_s76804" name="CorelDRAW" r:id="rId6" imgW="4426920" imgH="4404240" progId="">
              <p:embed/>
            </p:oleObj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rot="5400000">
            <a:off x="7302418" y="4233068"/>
            <a:ext cx="30480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7302418" y="4918868"/>
            <a:ext cx="30480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7300830" y="5604668"/>
            <a:ext cx="30480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3339224" y="5943600"/>
            <a:ext cx="121920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16200000" flipV="1">
            <a:off x="450412" y="4273988"/>
            <a:ext cx="2362200" cy="977024"/>
          </a:xfrm>
          <a:prstGeom prst="bentConnector3">
            <a:avLst>
              <a:gd name="adj1" fmla="val 0"/>
            </a:avLst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486400" y="2654301"/>
            <a:ext cx="1447800" cy="1269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17" idx="0"/>
          </p:cNvCxnSpPr>
          <p:nvPr/>
        </p:nvCxnSpPr>
        <p:spPr>
          <a:xfrm rot="5400000">
            <a:off x="7243095" y="3487529"/>
            <a:ext cx="423446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>
                <a:solidFill>
                  <a:schemeClr val="accent2"/>
                </a:solidFill>
                <a:latin typeface="+mj-lt"/>
              </a:rPr>
              <a:pPr>
                <a:defRPr/>
              </a:pPr>
              <a:t>32</a:t>
            </a:fld>
            <a:endParaRPr lang="fr-FR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57200" y="1828800"/>
            <a:ext cx="1346653" cy="1714361"/>
            <a:chOff x="685800" y="4648200"/>
            <a:chExt cx="1346653" cy="1714361"/>
          </a:xfrm>
        </p:grpSpPr>
        <p:pic>
          <p:nvPicPr>
            <p:cNvPr id="49" name="Picture 29" descr="bl00544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5800" y="4648200"/>
              <a:ext cx="12954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91"/>
            <p:cNvSpPr txBox="1">
              <a:spLocks noChangeArrowheads="1"/>
            </p:cNvSpPr>
            <p:nvPr/>
          </p:nvSpPr>
          <p:spPr bwMode="auto">
            <a:xfrm>
              <a:off x="738188" y="5654675"/>
              <a:ext cx="129426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PH" sz="2000" b="1" dirty="0" smtClean="0">
                  <a:solidFill>
                    <a:schemeClr val="accent2"/>
                  </a:solidFill>
                  <a:latin typeface="+mj-lt"/>
                </a:rPr>
                <a:t>Financial</a:t>
              </a:r>
              <a:endParaRPr lang="en-PH" sz="2000" b="1" dirty="0">
                <a:solidFill>
                  <a:schemeClr val="accent2"/>
                </a:solidFill>
                <a:latin typeface="+mj-lt"/>
              </a:endParaRPr>
            </a:p>
            <a:p>
              <a:pPr algn="ctr" eaLnBrk="0" hangingPunct="0"/>
              <a:r>
                <a:rPr lang="en-PH" sz="2000" b="1" dirty="0">
                  <a:solidFill>
                    <a:schemeClr val="accent2"/>
                  </a:solidFill>
                  <a:latin typeface="+mj-lt"/>
                </a:rPr>
                <a:t>Institution</a:t>
              </a:r>
              <a:endParaRPr lang="en-US" sz="2000" b="1" dirty="0">
                <a:solidFill>
                  <a:schemeClr val="accent2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1" grpId="0" animBg="1"/>
      <p:bldP spid="26" grpId="0" animBg="1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381000"/>
          <a:ext cx="765175" cy="760413"/>
        </p:xfrm>
        <a:graphic>
          <a:graphicData uri="http://schemas.openxmlformats.org/presentationml/2006/ole">
            <p:oleObj spid="_x0000_s77826" name="CorelDRAW" r:id="rId4" imgW="4426920" imgH="4404240" progId="">
              <p:embed/>
            </p:oleObj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 bwMode="auto">
          <a:xfrm>
            <a:off x="838200" y="30480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Enrollment Procedure</a:t>
            </a:r>
          </a:p>
        </p:txBody>
      </p:sp>
      <p:sp>
        <p:nvSpPr>
          <p:cNvPr id="77832" name="AutoShape 8" descr="https://encrypted-tbn1.gstatic.com/images?q=tbn:ANd9GcRVfTr2ZlDPRRVSr51yQ0C6ml7jfyAnNrIQUANofZfAKugUoKe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7834" name="AutoShape 10" descr="https://encrypted-tbn1.gstatic.com/images?q=tbn:ANd9GcRVfTr2ZlDPRRVSr51yQ0C6ml7jfyAnNrIQUANofZfAKugUoKe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7836" name="AutoShape 12" descr="https://encrypted-tbn1.gstatic.com/images?q=tbn:ANd9GcRVfTr2ZlDPRRVSr51yQ0C6ml7jfyAnNrIQUANofZfAKugUoKe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7838" name="AutoShape 14" descr="data:image/jpeg;base64,/9j/4AAQSkZJRgABAQAAAQABAAD/2wCEAAkGBhQSEBUSExQUFRQWFBcYFBcVGBQVFBcYFBcVFBQVFxgYHCYfFxwjGRgVHy8gIycpLCwsFR4xNTAqNSYrLCkBCQoKDgwOGg8PGiwkHyUsLCwsLCwsLCwpLCosLCwsKSwsLCwsLCwsLCksLCwsLCwqLCwsLCwsLCwpLCwsLCwsLP/AABEIAOEA4QMBIgACEQEDEQH/xAAcAAABBQEBAQAAAAAAAAAAAAAAAwQFBgcCAQj/xABIEAABAwIDBQQGBwUFBwUAAAABAAIDBBEFITEGEkFRYRNxgZEHIjKhscEUI0JSctHwFWKCkuEzQ1Oy0hZUY3OTosIXNDVE4v/EABoBAAIDAQEAAAAAAAAAAAAAAAAEAgMFAQb/xAApEQACAgEDBAEEAgMAAAAAAAAAAQIRAwQhMRITQVEiFDJhcYGhQpGx/9oADAMBAAIRAxEAPwDXqWvIsHZjnx/qpJrgRcKBa5L09SWnLTiOfdyKTx5q2kO5MN7xJhCSgqA8XHjzHelU2ne6E2q2YIQhdOAhCEACEIQAIQhAAsYxmLdqph/xpP8AMStnWQ4wL1k3/Of/AJik9WtkP6J/JjjDItFYqMKOwmmy0U1BBZKJDre508Xy8PNWaKPdaGjgAPLJQVFHvStHI38s/jZWBOaZbNiGrluoghCE2JAhCYY5i7KWmlqJPZjYXHmbaNHUmwHUoAzT06bX7kbaCN3rSWfPbgwH1GH8RFz0aOaxeNidYriclTUSTym75HFzuQvo0dALAdAF1TQpScrY9jhSoWoqVTtPBYJrSQKSaEtJ2NpUACt+wWyP0mTtpW/UsOh+27UA9NCfDmorZvZ99VO2MZfaedQxn3j1OjRxOZyC2mhomQxtjYLNaLD5kniScyeZV2HF1O3wLZ8vSulcivYjkPILxKITxnlQp64HinzJLqh4di3Aqx0mIdVlGu0T8byDcGx+KkqWtDsjk7lz7lBxVIKcg3z4q2GRxKMmNS5JxCZUtdwdrwPPv5J6noyUlaEZRcXTBC8JTSfEmjIZn3IlJR5CMXLZDslNJsSA9nM+7+qjaitJzccvIJpJiLRxCWnqPQ3DTeySNS857xHdkEq2tcOIPePyVdnxckEMFz0ufgm7J6hxvuFo4b3q+45qjvNcDX06a3pFs+nu5N9/5qpVeyTXSul7RwLnOcRZpF3Ek205peNtQfuD+In4BO2Ucrc3yNA5AE/Eoc3PlBHEsfDQlQUvZZE38LJ094UfW4s2KQRlwcS0OF8sjcfIpzHK1wuCFB+izp8juin3ZGnhofHJWJVTMKVw/FRYNfw0dw8fzV+nyKPxYrqcTl8oksheAr1PGcCxX047X7724fGcmEPnI4uteOPwB3j1LeS0rbnaluH0UlQbF/sxNP2pHeyO4ZuPRpXzIZnSyOkeS573FznHUucbknvJVWSVKi7FG3YU8N1MUdNZcUkA5J7EElJmjGNDqJikaOhc97WMbvSPIDG9/wBp3S2fhc5atom7ouRdx0GvcSPgP0dX2B2RNOzt5h9fINDrG057v4jqfAc7mODm6I5cigrJfZfZ1tHAGD1nu9aV/F7vyGgH5lTKELRSSVIy223bBCELpw+faeqtxU3Q4oRxUxtD6K3Nu+kdvDXs3kbw/C7R3cbd5VKJfG4se1zXA2LXAgjvBWbODjyasMkZcF9osSupylqrrN6HEbFW7CcSBsCoE2Wq90CcjRxHik4zcZLlx81LdcFaSZ1LUE6knpdNZJl07NJvaFF2y2KSOmuvqLjquzE37rfIJjUVW6FEVG0e6bZrnBKr4LM+cNGoA8go2rxlg4hU3FNpHvyBsF7R4tSMzlglkdx3pwG+TWjLzUrsOnp3qyx/7VMF7uA8Uwx/aV7Wh/ZTHfB3CQWNda1yLjTMZ9U3i9I9FAbso4Q4aEOBN/xFlwndHteMb36ZlO5rom9o2Xe3ow7QMcd0W3hce/grFBNVZCWSUXfTS92jO66ad0jpi43JuQ7NotkA132cuCkKLaaVtgSW8wc/I8QnTmuglIcC0g2c1wzB5EKx4ZWRuZulkdjqN1tj35Klr2WRk/Bzh+2RtZx77qXptpY3uDRfePBuar2KbKRSDfh9R33b+qeg5H3JlgEhp5d0tfvHIixuenVQZcqkjT6LEHM0zHI/LkpqmrGv0yPEHX+qqU8ha1rxew9oHWx4+B+KcOrg1hkJsGAuJHANBcfcExjzSjsJZcEZ7ozL037QGetbStPqU49brLIAT5M3R/E5Uqjo9AkavEHTTvmebukeXuPVx3j8fcpnCoL+t5KzJLchhhSFewsLJeFm5mddQP8AyPyH6Ll0O7mdToOXU/Ifo8U1KXyNadXva0nj6zgL+9LtjHg0H0c7HlxFbOOsLTx/4rv/AB8+S0lcQxBrQ1osAAAOQGQC7WlCCgqRkZJubtghCFMgCEIQAKMxjZyCqFpow48HDJ47nDPw0Umhcavk6m1wZTtB6N5YLvgJmYPs/wB6PAe34Z9FW6XFS02Nxn3aLelXdo9hqesu4gxy/wCIywJ/GNH/AB6peeBcxGoahraRVcK2g9XVSjceadciqxXbCVlKSWDtWfejuT4s1HhdREtc8GxBBGuR1+SVcZRG4yjLg0eOva4dfimdXiTeaozMUl4X969lqXPHrEB3fm7uHE/Hv1NzpNYji/71lXsRrX7jnkgAA7u9kHG2Qy6rynqWhwc71g03LXcenRV7aXEn1E27HvP3jaKJjSXnput5dFxK+C1Kt2V2XaN5cSTmTmm0uLPcfa960bZv0A1E7BJVSNp97PcDe0lsfvZhrT0uevJajsf6LqPDiXxtdJKRbtJd1zgOIYAAGeAv1Tiwr0IS1MvZ82toKh7S5sMzm8XCN5HmAnWzuIVlPLamM7ZXEerFv3ceALB7XiF9cWXm6p9tFf1D8lRotln1dFH+0Q36UW3c+MBrmXzax1snEceF725mlY1stUULi6xkh++0ZD8Q+z8Oq2ReFt8kTxRkiMM8osxSjxrQX1+PBTOFYzd26VZsb9GtNOS5l4XnjHbcJ6s08rKAd6MKhhuyeN1tN4OaT042ScsE1wPw1ONrd0TzHBwzzByI6KAx6N0cE0erXxSBh72nI9UjT41JBJ2FQwseOehHMHQjqFOy7k0Za7Np93IqngY5/R8+CO0iuGGwBjbnMkZD5n5D9FltVgX0SbPPjHy3eDj3aW6ctVMMrLt9bM++/VXTdqxfGqtDqR51OqVopt17X/de13fuuB+S4kOSRhfY3VAxR9D0tS2RjXtN2uaHNPMEXCVVG9GmO77HUzjmz1o/wk+s3wJv/F0V5WrCfXGzFyQ6JOIIQhTKwQhCABCEIAEIXhKAGGOYs2mhdK7MjJrfvOPst/XAFY9idddzpJDvPcS5xtxPAdBoO5TG220onns0/VRkhn7x0c/5Dp3qnvpXTOJe4ho+yz2jbUk8AkM2TqdI1NPh6I2/I2+myzv3ITuge062TR1vx6J26lZEzUvJ9p7iS8kaZ8NdE5i3Y27oAa3kOPfzKr+MVEk8zKeAFz3uDWtHEn9XJ4WKpVydDO0dxvNVyVMojhDnzHJrWi7pP/110Px2z0Y+jv6BGZp7Oq5R6xGYibr2TTxzzJ4kDgLl36PvR5FhsV8pKl4Hay+/s2cmA+Jtc8ALetDHjUTLzZ3PZcAhCFaLAhCEACEIQAIQhAETtHs7HWRbj8nDON49pjuY5jmOPks9op5KeV1PNbtGnTUEcH9QeC1hQO0+yrKtocDuTM/s5AL/AMLh9pp5cOHG6+bF1q1yN6fP23UuCm7ZYD9KpSWjekZd4tqR9oeWfgsnp5txwHVa1Q48+GR0D7NljduyN1uLXDmk6i2fcVStutnDG/6TE36l7r5aMccy3uOo8uCUj6NGS/y8DKCpBS4juclAYdMd7xVkhOlgoSVHUx1s7ijopGTx/Yde3MaOb4i4W50VW2WNsjDdr2hw7ivnfA5fVstU9GmM+q6lcc23fH3E+u3wOf8AEUxgnT6RTVY7XV6L2hCE8ZoIQhAHgK9WMUVbLD/ZyyM6NcbeLdPcp6l27q2D1uzkH7w3XebcvcllqY+RuWlkuGaSqft7tMIozTxu+seLPsc2M435F2ndc8lAYptzUvBaC2IcdwHesf3nE28LKuU8HayhueZu89NST+uKhkzpqolmHTPquQ3rI9yDtPtO9kHTd7uv5KBOK3YAy4Nx3k6ZnzU7tfWjeLRoMgFWKKDdZvO45hKJGlKo7HOLY04ZBWv0DUokxCeVwuY4PVJ+yZHAEjqWhw7iVn2IzZm3nxW3+gnZwwULqh4s6pcHNv8A4bLtZ5kvPcQnMMdzP1E/jRpaEITZnAhCEACEIQAIQhAAhCEACEIQBmHpjwJtoqxgs8O7OQjIkEEsJ7iCPEclSdi6h0tmSOc9u6W2eS4akHIrcNp8DFXSyQE2LrFp5OaQ5p7rjPoSsLwSN1PUGMixZI5rh1Djf33SGpjTs1dFO1Rztrs0KKWOWIHsZMiDc7jhna54EZjuKVoKkOa0hXra7DvpGF1GV3MiEre+Jwc638G8PFZXgtbYW8rZlQauKZan82h1QTNjmew/fNvO491lbMFmMdRC9h9btWAW4hxDSPEEjxVKqbio3tN4A8NdDfyWibIUokq6cWHq3ef4Gkj32XEraO5No2zW0IQtMxAQhCAPnqPF8tVIUuIBwss+ixIqWosc3bHzWW4G11JlwmYXDIKVoqYQxkn2iM/yUXs3igqHFrR7LQb9XGw+fkpLGqeR7HCMX3RnmAM+9Vv0XY15M82hq96U56mw+a5xSua1jWj7o+CjahrhK4vBBbcWOR5uKj3SOkdYAkkgADM3OQAA1KvjAXnk3ZPbFbLOxKtZCAREPWmcPsxg558z7I6m/Ar6iggaxrWNAa1rQ1oGgAFgB0AVL9GOzDMPpeycW/SpN2SZt/Wbf2GdzRe/UnmFcj+8T8Gp6CpGZlk5M7dKPHkMygScxbkuWu+6PkEm4k5X46Dv4lTKhyhN3uO9rle3uvp81yHm4FyL63OfvCAHSEg2fL3XuAPBdGfp33yt0QAqhNmvzv3+61l2Kjjb3oAWQm2/nfrbM24aeaUM/TPj08UAKoSDpSelhfUZ8vBHb8hwyzz8kALFYVtK8MxWcDTtSfE2J95W4wuJGfgsQx3CHS4jOw3D+3dbmQ512Ed7SEpqvtQ/ofvf6NB2aj7eCSO/twvZ/MN35rCcJpC1+467XNJa4aEOad0jvutrp52YOHfSZQ9pb9U1o+tfmL+pfIC2pIHVZY7aNkuKzTxM7Lfe2RrSQ7P1d86W9Y7x8VBRax0+S9TUsrceGI4jSFk7LgjL7QI4jPPvWjbDf++i/wCU/wDypp6RaUSx01S22u6637wv8QVU8TxCSNgdE90bxugOY4tdncnMZ8FD7Zo7J9eP/Z9EIXzQNra8f/bqf+q/80jNtbWu1q6n/qyD4FN95CHYZ9OoXyz+36r/AHmo/wCtL/qXqO8g7D9lZjudLnuz+CWDXj7LvIr7CZC0aADuAC6su9s53jBPRJBeOd5GfaNH8rSfi5XCgfvyyxHi0EeBI+YVqx1g7YZf3fzKpEcu7WHO12u06EFZ+X4zNbTvqx/wVnaPZsyuYwFrHOl7MOfcNG/YAuIByuVasI2Egwbs6mRpqprm7rBrYhYXMbDq7P2nG/KyjtqXhzXa3I1zvfgVdKiqNTh9PK7Nz4QXfis3e94KnCdQlXKIZoKWSN8Pkpj9o/pGIMmYSHCa7b5Hdzs0+GVlsDG3cfC3ksLp4BHWxOGQ7Ru9/MP6+a3WMG5vx/Kyt0jtMX16UXFL0eudnYa/BDCb2PfkvC03uLZ+Gi6Y3idSnTNEJBn48iRa1l5y5Ag8bAeKdIQA0AsPPW+jvn0XWhvbjcXvytnbQpyhADW5ItbiScj0sevcvL5cM94ceJ1Cdrhsdjf9Z6oARAz0Ot/DdsuW8+7nqBYgp2hADQt+BHiTddD8uBvly6JyhAHEbbABQm0/0anYa6Vg34RdpGTnHRjL8bki19Neanlh/pW2rNVU/RIj9TC71iNHyjJx7m5tHXe6KGRpLctxJuWxT8YxaWsndLIS57z1sBwa0cGjgFXpXHthuEh19RwDdSrtguFC4LtBmqpSxAOc4ZgmwPQafJJqe7H+3wiz0eMzzRhksji0G7W2aAPAAXUlhuDmoDnHQO+X680xwqi3g1o46nkOJV0oYw1oY3IDL+qolLcZqlRU6vZ/dNlEzYWeS0Koo94KNfhV1xTOdKZSf2aeSFb/ANldF6u9w50I29CELWMQrmOSXmI+6wDzufmFQJXbtW3LUlv82Q99lc8TFp5N7i647iBZVTHKUBwfrYg59DdZOV3J/s39N8Ypfg5xujuwnUqW2Nre0w9kZ1ifLH1tk9vudbwRVRBwI4EZKvYTXCjqXB5tFJqeDXD2XfEHv6LidJnZrqp+iK2pa6ORx0t6w/hzWxbJ7RNraZswFiDuvHJwAJt0III71ke3sgc0uaQQ5rrEHI5cCpv0KY20Olpy4Xe1kjBzLW7rwOtt0/wq3SunQtrY9Ub8mtoQhaRkAhCEACEIQAIQhAAhCEACEIQBXtvdofodBLM02kI3IvxvyB8Bd38K+fsOgJNzxOZOp69Vqfpyn+ppogfale4t4ndba/8A3e9UDCcLcTcpPPLejR0sPjYY1iLYIC0e04WtyByJ6X0UPQxX3B3IrsOkmqJGWNw8juA08N2ymdn8He2UtePZ48COBB6qi0kNU3IsmD0m62/P4DQfPxVhoMJlk/s4yRzNmt65nXwT/ZPZ8SntJBeNuTQdHO4k8wPj3K8NaALDIcFLFp+v5SKM+p6H0xKHNgNQzPst4fukO92qjJfVNnAtPJwIPkVqC4lha4Wc0OHIgEe9Wy0i8Mojq2uUZdvjmhaN+w4P8GL+Rv5L1V/SP2WfWR9D1CELQM4hdpKO7RINW5O/CfyPxKpuLxXYe5aVJGHAg5gixHQqi4tRFhdEeGh5g6FIamFPqRqaLLa6X4GcP9mz8DfgFWNoIrnmrE6SwA4AAeQsmNZTbyUTH2qIXAMW+jymOSxhfYEkAll/tC/DmFY6zZgxyNmjAZJE4PieMgbG+6bcD8CqxiNFqrbsdjRmp+xebuiyHMt0aettPJT/ACVXX6ZdNn9pGVIItuSt9uM6jqD9pvXzsphZlVxPhmbOzJ7T6vcdQ62oI4K94HjbKmPfZkRk9p1a7keY5HinsGbr2fJm6nT9v5R4/wCEkhCEyJghCEACEIQAIQhAAo/HcdipIXTzO3WN8XOJ0a0cXHl8k32p2njoaczSXJ9mNg9qR50aPiTwAJWK4liNRiMofUHNt+zjbfs2g52aPvdTmbeCqyZFD9jGHA8j/ApUYlJiVaaiQEN0jZqGMByHU6knmVYI6YN04JrQxsijuSA0DM/I9U0qax0/qi7IuuRd1d06LNlJydmvGKiqQ6fUsc60bd9xsHOGTcuZ+14KXwjCTLK2ManU/dA1KaYfTNa24N7crfJaJszhPZR7zh9Y+xP7o+y35nqeilix9cqKs+btx2JSmpmxsaxos1osAlUIWqYvIIQhAAhCEACEIQAKF2loN5naDVuv4T+R+amly9oIscwdVCcVOLTJ45uElJGZ1ES5ZHkpKvpd172fdcQO7gmQZZY9U6PQKXUrIrEKWzSVCYTX/RpxJqfu8wdb/Lz77ViDg1lzrbIfMqgVs311+ZVy3F5bGuwOZNGHtNwfO/EHqoiWgmp5DNA7ddxGrXDk4cQk9mpTHTxyWu1wO+Bxs4tDh1yVkfZwyzBFx4qpOn+ST/pkfF6TN2zZYHBw9oscLd4BF/epzCdtKaoIa1+48/Zk9UnuOh81TsZwi7t4aqLmwwXva1/ir46ma53KJaXE1tsbHdCzHCNrZqUhryZIuR9pv4T8jkrvDtGyWB8kAMr2tJEQsJCeAsevHNOwzRmZ+TDKDJe68uvnfaDa7EmyudNPNE6/9m0uia3oGi3mblNY9vsSc230qW3eN7+a1/eo99F30kvZ9BY3tDBRx9pUSNjaTYXuS48mtAJce4LPsd9O0DGkUsMkr7ZOkHZx9Da+8e6w8FlNcaipfeaSWV3N7nOIHS5y8Eh/sw7l53UXnJx0j8ltpa2or5mPqnulefZAs2OJrrX3WjIcPIXJU9WwRwO3Lgubxb+su5Q+GGRsbWNFnboD3N1NssjwytdSlDh/Q9bpOUuo0EulJLgTfMZNAN7r9rr+L4/FnK2TkR7lbKTC2nOykJMLa4aZ/H+q4QszpjZN64JBGh4g8LEZhT+HekmrpyBLaZnJ+T7dHgf5gVNP2dB0yKjMT2dO7mFKM3HgrnCMuS87N7dU1Z6rHFkn+HJYO67vB/grEvnepwssNxcEHK2RBGhHVW3Zv0oSw2jqQZmffFu1b38H+Nj1KchnT+4SyaZreJraFHYPtBBVN3oZGv5jRzfxNOYUimE7FWq5BCELpwEIQgAQhRON4ruDs2H1yNfujn38lGc1BWycIObpFfxF+9LIRpvG3hkme5bPjy+ZTvdsM8+X5pB8gsSVj8uzbjsqIHHn2b1VDqh6471bNoa8G6Y7AYUavEWXF2RHtX8rMI3B4v3fAFXY42ynLJJWaPheGdnTRxHVjGh34rXd/wB111TNLN5h01aeV9R55+KtFTRB+eh5j581EVVG5uo7iNFzLhlDchizqaozPaQzQyl5nkzOWZDSOjfZ8E6wbayOUbkpDX/e0a7v+6fcprFdme2fvOcT90HRo5BQtbsgRo3RUbmhUJx/JKVuGh7LixHAggjzUDHUvp5QQS0jMEZEFQdbg0rbgbzR5tv3KJbXTNIYQ65Nm2u5pJyAtq1Ti74KJ43Fbmr4th8mMwRtbJG3snXlYQfWdb1HggGzSL5c78kx/wDTAQgGSSFv4n7o97VH7MUFTGTadzHPbukRtGl72BIyz4jqpKXZYH1nXc4nNzyXO8SVdLJFq2rZCGKcNrSX63G1ThdPF/fwOcOEfaSHza2yZxUjpsmssOdv1ZWKjwFg1GilqejDcgFW9y2+nzZVItn3Dj5KXpKLdUx2aRljUHsF2cR2CUaVxHDmnUUPIE9wuhbnHSBo8/j/AFXcjQRYi66MRGoI7wQu7X71IpbRUsYwoG5Cp1fh1itMraW6r1fhl0WTKJG98Tw+NzmPbo5pII8Qr9s36Wy20dY2407Vgz73sGve3yVbrsLI4KFnpbK2GRx4KcmKMuTb/wD1AoP95Z5P/wBKFhfYoV/1Ehf6aPs+lUISNXVNjYXu0HmeQHVNt0JJXshvi2JiFl9XHJo68z0CqrpDm5xu455/E/ku6msMjy92p0HBo4JjUy5arMy5O4/wa2HF24/kSq6wjiojEMUsNUniNZbiqriNeSoJFzdCOLVu8Tmti9GOyxo6TekFpprPeDq1tvq2HqAST1ceSoHoz2Y+l1XayC8UBDnX0c/VjeoFt49w5rcE9gh5M3UZLfSC8c0EWK9QmRQi6zC9Sz+X8vyUW6LlkrQoWug3Xnkcx46+9Z+oxKPyiP6fM38WQtRStIs5o7+CiqbZ6OOds27e19LXzBF/erMY+ajq+QQjeFyOSVXsfWTamefTuz/s4SepIH5prLXzm9o2i/MuPwsmv+3EDTZwkB/CD8HfJXAYe+3st81aoSlwReaEeV/ZUX1FSbWs3nYXPmbpanoJXD6x7j4nPrYZKzuoHD7F+6xSAhdpuuv3Fc7TXNnfqItbURMWDN4gJ7T0FvVYPAKWgwji8+A+ZUjFCGizQAFdDTXzsK5NXWy3I2mwbi8+A+ZUlHEGiwAA6LtCdhjjDgQnklP7mFlHVmHfaZkeI4Hu5FSKETgpqmchNwdorjhfI6/r3pnNSAqx1uHh+Yydz59CoqWMg2cLH49yz8mJwZo4sqmtitVuG34KtYlhOtgtCkiBUdU4eCqS8zz9nFCuv7KHJClYUaO51syqni2Jdq/L2G+wOZ++fkPzT3aDE/7pp/H/AKVAvemNRlv4IV02GvmzySRROIVdkvWVQAOaqmK4nqLpVIdY2xWu1UC95c4AAkkgADMknIAeK9q6m/FXf0P7MdtOauQXjhNo76GUi9/4Qb97hyTGOFuhbLk6VZpmxez4o6OOE237b0pHF7s3d9sm9zQpxCFoJUqMtu3bBCELpwFFYi+8luQ+Of5KVKgZJN5zjzJ8uHuSmqlUUhnTq5NiNRJYKuY7V3apjEHZKoY3UcFnmgkVypzkH4h8QvoEL51fLZ4PIg+RuvolpuFo6byI6nlHqEITQoCEIQAIQhAAhCEACRqaVrxZw7jxHclkLjSapnU2naIGqpHMOeY4O59/Ips5l1ZXsBFiLgqKrMNLfWbmOI4j80jlwNbxH8WoT2lyRnZIXfahCVGxlJ7bvxO+KSlQhSfILgh8R0KqdfqhCnEhIi5Vsfou/wDjmfjk/wA5XqE3i5Es/wBpbUIQmRQEIQgDl+hVej0QhI6vlfyOabh/wR2Iqm43qUISS5HvBVanivoyn9hv4R8EIWhpvIhqfAohCE2KAhCEACEIQAIQhAAhCEACEIQA1QhCrL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7840" name="AutoShape 16" descr="data:image/jpeg;base64,/9j/4AAQSkZJRgABAQAAAQABAAD/2wCEAAkGBhQSEBUSExQUFRQWFBcYFBcVGBQVFBcYFBcVFBQVFxgYHCYfFxwjGRgVHy8gIycpLCwsFR4xNTAqNSYrLCkBCQoKDgwOGg8PGiwkHyUsLCwsLCwsLCwpLCosLCwsKSwsLCwsLCwsLCksLCwsLCwqLCwsLCwsLCwpLCwsLCwsLP/AABEIAOEA4QMBIgACEQEDEQH/xAAcAAABBQEBAQAAAAAAAAAAAAAAAwQFBgcCAQj/xABIEAABAwIDBQQGBwUFBwUAAAABAAIDBBEFITEGEkFRYRNxgZEHIjKhscEUI0JSctHwFWKCkuEzQ1Oy0hZUY3OTosIXNDVE4v/EABoBAAIDAQEAAAAAAAAAAAAAAAAEAgMFAQb/xAApEQACAgEDBAEEAgMAAAAAAAAAAQIRAwQhMRITQVEiFDJhcYGhQpGx/9oADAMBAAIRAxEAPwDXqWvIsHZjnx/qpJrgRcKBa5L09SWnLTiOfdyKTx5q2kO5MN7xJhCSgqA8XHjzHelU2ne6E2q2YIQhdOAhCEACEIQAIQhAAsYxmLdqph/xpP8AMStnWQ4wL1k3/Of/AJik9WtkP6J/JjjDItFYqMKOwmmy0U1BBZKJDre508Xy8PNWaKPdaGjgAPLJQVFHvStHI38s/jZWBOaZbNiGrluoghCE2JAhCYY5i7KWmlqJPZjYXHmbaNHUmwHUoAzT06bX7kbaCN3rSWfPbgwH1GH8RFz0aOaxeNidYriclTUSTym75HFzuQvo0dALAdAF1TQpScrY9jhSoWoqVTtPBYJrSQKSaEtJ2NpUACt+wWyP0mTtpW/UsOh+27UA9NCfDmorZvZ99VO2MZfaedQxn3j1OjRxOZyC2mhomQxtjYLNaLD5kniScyeZV2HF1O3wLZ8vSulcivYjkPILxKITxnlQp64HinzJLqh4di3Aqx0mIdVlGu0T8byDcGx+KkqWtDsjk7lz7lBxVIKcg3z4q2GRxKMmNS5JxCZUtdwdrwPPv5J6noyUlaEZRcXTBC8JTSfEmjIZn3IlJR5CMXLZDslNJsSA9nM+7+qjaitJzccvIJpJiLRxCWnqPQ3DTeySNS857xHdkEq2tcOIPePyVdnxckEMFz0ufgm7J6hxvuFo4b3q+45qjvNcDX06a3pFs+nu5N9/5qpVeyTXSul7RwLnOcRZpF3Ek205peNtQfuD+In4BO2Ucrc3yNA5AE/Eoc3PlBHEsfDQlQUvZZE38LJ094UfW4s2KQRlwcS0OF8sjcfIpzHK1wuCFB+izp8juin3ZGnhofHJWJVTMKVw/FRYNfw0dw8fzV+nyKPxYrqcTl8oksheAr1PGcCxX047X7724fGcmEPnI4uteOPwB3j1LeS0rbnaluH0UlQbF/sxNP2pHeyO4ZuPRpXzIZnSyOkeS573FznHUucbknvJVWSVKi7FG3YU8N1MUdNZcUkA5J7EElJmjGNDqJikaOhc97WMbvSPIDG9/wBp3S2fhc5atom7ouRdx0GvcSPgP0dX2B2RNOzt5h9fINDrG057v4jqfAc7mODm6I5cigrJfZfZ1tHAGD1nu9aV/F7vyGgH5lTKELRSSVIy223bBCELpw+faeqtxU3Q4oRxUxtD6K3Nu+kdvDXs3kbw/C7R3cbd5VKJfG4se1zXA2LXAgjvBWbODjyasMkZcF9osSupylqrrN6HEbFW7CcSBsCoE2Wq90CcjRxHik4zcZLlx81LdcFaSZ1LUE6knpdNZJl07NJvaFF2y2KSOmuvqLjquzE37rfIJjUVW6FEVG0e6bZrnBKr4LM+cNGoA8go2rxlg4hU3FNpHvyBsF7R4tSMzlglkdx3pwG+TWjLzUrsOnp3qyx/7VMF7uA8Uwx/aV7Wh/ZTHfB3CQWNda1yLjTMZ9U3i9I9FAbso4Q4aEOBN/xFlwndHteMb36ZlO5rom9o2Xe3ow7QMcd0W3hce/grFBNVZCWSUXfTS92jO66ad0jpi43JuQ7NotkA132cuCkKLaaVtgSW8wc/I8QnTmuglIcC0g2c1wzB5EKx4ZWRuZulkdjqN1tj35Klr2WRk/Bzh+2RtZx77qXptpY3uDRfePBuar2KbKRSDfh9R33b+qeg5H3JlgEhp5d0tfvHIixuenVQZcqkjT6LEHM0zHI/LkpqmrGv0yPEHX+qqU8ha1rxew9oHWx4+B+KcOrg1hkJsGAuJHANBcfcExjzSjsJZcEZ7ozL037QGetbStPqU49brLIAT5M3R/E5Uqjo9AkavEHTTvmebukeXuPVx3j8fcpnCoL+t5KzJLchhhSFewsLJeFm5mddQP8AyPyH6Ll0O7mdToOXU/Ifo8U1KXyNadXva0nj6zgL+9LtjHg0H0c7HlxFbOOsLTx/4rv/AB8+S0lcQxBrQ1osAAAOQGQC7WlCCgqRkZJubtghCFMgCEIQAKMxjZyCqFpow48HDJ47nDPw0Umhcavk6m1wZTtB6N5YLvgJmYPs/wB6PAe34Z9FW6XFS02Nxn3aLelXdo9hqesu4gxy/wCIywJ/GNH/AB6peeBcxGoahraRVcK2g9XVSjceadciqxXbCVlKSWDtWfejuT4s1HhdREtc8GxBBGuR1+SVcZRG4yjLg0eOva4dfimdXiTeaozMUl4X969lqXPHrEB3fm7uHE/Hv1NzpNYji/71lXsRrX7jnkgAA7u9kHG2Qy6rynqWhwc71g03LXcenRV7aXEn1E27HvP3jaKJjSXnput5dFxK+C1Kt2V2XaN5cSTmTmm0uLPcfa960bZv0A1E7BJVSNp97PcDe0lsfvZhrT0uevJajsf6LqPDiXxtdJKRbtJd1zgOIYAAGeAv1Tiwr0IS1MvZ82toKh7S5sMzm8XCN5HmAnWzuIVlPLamM7ZXEerFv3ceALB7XiF9cWXm6p9tFf1D8lRotln1dFH+0Q36UW3c+MBrmXzax1snEceF725mlY1stUULi6xkh++0ZD8Q+z8Oq2ReFt8kTxRkiMM8osxSjxrQX1+PBTOFYzd26VZsb9GtNOS5l4XnjHbcJ6s08rKAd6MKhhuyeN1tN4OaT042ScsE1wPw1ONrd0TzHBwzzByI6KAx6N0cE0erXxSBh72nI9UjT41JBJ2FQwseOehHMHQjqFOy7k0Za7Np93IqngY5/R8+CO0iuGGwBjbnMkZD5n5D9FltVgX0SbPPjHy3eDj3aW6ctVMMrLt9bM++/VXTdqxfGqtDqR51OqVopt17X/de13fuuB+S4kOSRhfY3VAxR9D0tS2RjXtN2uaHNPMEXCVVG9GmO77HUzjmz1o/wk+s3wJv/F0V5WrCfXGzFyQ6JOIIQhTKwQhCABCEIAEIXhKAGGOYs2mhdK7MjJrfvOPst/XAFY9idddzpJDvPcS5xtxPAdBoO5TG220onns0/VRkhn7x0c/5Dp3qnvpXTOJe4ho+yz2jbUk8AkM2TqdI1NPh6I2/I2+myzv3ITuge062TR1vx6J26lZEzUvJ9p7iS8kaZ8NdE5i3Y27oAa3kOPfzKr+MVEk8zKeAFz3uDWtHEn9XJ4WKpVydDO0dxvNVyVMojhDnzHJrWi7pP/110Px2z0Y+jv6BGZp7Oq5R6xGYibr2TTxzzJ4kDgLl36PvR5FhsV8pKl4Hay+/s2cmA+Jtc8ALetDHjUTLzZ3PZcAhCFaLAhCEACEIQAIQhAETtHs7HWRbj8nDON49pjuY5jmOPks9op5KeV1PNbtGnTUEcH9QeC1hQO0+yrKtocDuTM/s5AL/AMLh9pp5cOHG6+bF1q1yN6fP23UuCm7ZYD9KpSWjekZd4tqR9oeWfgsnp5txwHVa1Q48+GR0D7NljduyN1uLXDmk6i2fcVStutnDG/6TE36l7r5aMccy3uOo8uCUj6NGS/y8DKCpBS4juclAYdMd7xVkhOlgoSVHUx1s7ijopGTx/Yde3MaOb4i4W50VW2WNsjDdr2hw7ivnfA5fVstU9GmM+q6lcc23fH3E+u3wOf8AEUxgnT6RTVY7XV6L2hCE8ZoIQhAHgK9WMUVbLD/ZyyM6NcbeLdPcp6l27q2D1uzkH7w3XebcvcllqY+RuWlkuGaSqft7tMIozTxu+seLPsc2M435F2ndc8lAYptzUvBaC2IcdwHesf3nE28LKuU8HayhueZu89NST+uKhkzpqolmHTPquQ3rI9yDtPtO9kHTd7uv5KBOK3YAy4Nx3k6ZnzU7tfWjeLRoMgFWKKDdZvO45hKJGlKo7HOLY04ZBWv0DUokxCeVwuY4PVJ+yZHAEjqWhw7iVn2IzZm3nxW3+gnZwwULqh4s6pcHNv8A4bLtZ5kvPcQnMMdzP1E/jRpaEITZnAhCEACEIQAIQhAAhCEACEIQBmHpjwJtoqxgs8O7OQjIkEEsJ7iCPEclSdi6h0tmSOc9u6W2eS4akHIrcNp8DFXSyQE2LrFp5OaQ5p7rjPoSsLwSN1PUGMixZI5rh1Djf33SGpjTs1dFO1Rztrs0KKWOWIHsZMiDc7jhna54EZjuKVoKkOa0hXra7DvpGF1GV3MiEre+Jwc638G8PFZXgtbYW8rZlQauKZan82h1QTNjmew/fNvO491lbMFmMdRC9h9btWAW4hxDSPEEjxVKqbio3tN4A8NdDfyWibIUokq6cWHq3ef4Gkj32XEraO5No2zW0IQtMxAQhCAPnqPF8tVIUuIBwss+ixIqWosc3bHzWW4G11JlwmYXDIKVoqYQxkn2iM/yUXs3igqHFrR7LQb9XGw+fkpLGqeR7HCMX3RnmAM+9Vv0XY15M82hq96U56mw+a5xSua1jWj7o+CjahrhK4vBBbcWOR5uKj3SOkdYAkkgADM3OQAA1KvjAXnk3ZPbFbLOxKtZCAREPWmcPsxg558z7I6m/Ar6iggaxrWNAa1rQ1oGgAFgB0AVL9GOzDMPpeycW/SpN2SZt/Wbf2GdzRe/UnmFcj+8T8Gp6CpGZlk5M7dKPHkMygScxbkuWu+6PkEm4k5X46Dv4lTKhyhN3uO9rle3uvp81yHm4FyL63OfvCAHSEg2fL3XuAPBdGfp33yt0QAqhNmvzv3+61l2Kjjb3oAWQm2/nfrbM24aeaUM/TPj08UAKoSDpSelhfUZ8vBHb8hwyzz8kALFYVtK8MxWcDTtSfE2J95W4wuJGfgsQx3CHS4jOw3D+3dbmQ512Ed7SEpqvtQ/ofvf6NB2aj7eCSO/twvZ/MN35rCcJpC1+467XNJa4aEOad0jvutrp52YOHfSZQ9pb9U1o+tfmL+pfIC2pIHVZY7aNkuKzTxM7Lfe2RrSQ7P1d86W9Y7x8VBRax0+S9TUsrceGI4jSFk7LgjL7QI4jPPvWjbDf++i/wCU/wDypp6RaUSx01S22u6637wv8QVU8TxCSNgdE90bxugOY4tdncnMZ8FD7Zo7J9eP/Z9EIXzQNra8f/bqf+q/80jNtbWu1q6n/qyD4FN95CHYZ9OoXyz+36r/AHmo/wCtL/qXqO8g7D9lZjudLnuz+CWDXj7LvIr7CZC0aADuAC6su9s53jBPRJBeOd5GfaNH8rSfi5XCgfvyyxHi0EeBI+YVqx1g7YZf3fzKpEcu7WHO12u06EFZ+X4zNbTvqx/wVnaPZsyuYwFrHOl7MOfcNG/YAuIByuVasI2Egwbs6mRpqprm7rBrYhYXMbDq7P2nG/KyjtqXhzXa3I1zvfgVdKiqNTh9PK7Nz4QXfis3e94KnCdQlXKIZoKWSN8Pkpj9o/pGIMmYSHCa7b5Hdzs0+GVlsDG3cfC3ksLp4BHWxOGQ7Ru9/MP6+a3WMG5vx/Kyt0jtMX16UXFL0eudnYa/BDCb2PfkvC03uLZ+Gi6Y3idSnTNEJBn48iRa1l5y5Ag8bAeKdIQA0AsPPW+jvn0XWhvbjcXvytnbQpyhADW5ItbiScj0sevcvL5cM94ceJ1Cdrhsdjf9Z6oARAz0Ot/DdsuW8+7nqBYgp2hADQt+BHiTddD8uBvly6JyhAHEbbABQm0/0anYa6Vg34RdpGTnHRjL8bki19Neanlh/pW2rNVU/RIj9TC71iNHyjJx7m5tHXe6KGRpLctxJuWxT8YxaWsndLIS57z1sBwa0cGjgFXpXHthuEh19RwDdSrtguFC4LtBmqpSxAOc4ZgmwPQafJJqe7H+3wiz0eMzzRhksji0G7W2aAPAAXUlhuDmoDnHQO+X680xwqi3g1o46nkOJV0oYw1oY3IDL+qolLcZqlRU6vZ/dNlEzYWeS0Koo94KNfhV1xTOdKZSf2aeSFb/ANldF6u9w50I29CELWMQrmOSXmI+6wDzufmFQJXbtW3LUlv82Q99lc8TFp5N7i647iBZVTHKUBwfrYg59DdZOV3J/s39N8Ypfg5xujuwnUqW2Nre0w9kZ1ifLH1tk9vudbwRVRBwI4EZKvYTXCjqXB5tFJqeDXD2XfEHv6LidJnZrqp+iK2pa6ORx0t6w/hzWxbJ7RNraZswFiDuvHJwAJt0III71ke3sgc0uaQQ5rrEHI5cCpv0KY20Olpy4Xe1kjBzLW7rwOtt0/wq3SunQtrY9Ub8mtoQhaRkAhCEACEIQAIQhAAhCEACEIQBXtvdofodBLM02kI3IvxvyB8Bd38K+fsOgJNzxOZOp69Vqfpyn+ppogfale4t4ndba/8A3e9UDCcLcTcpPPLejR0sPjYY1iLYIC0e04WtyByJ6X0UPQxX3B3IrsOkmqJGWNw8juA08N2ymdn8He2UtePZ48COBB6qi0kNU3IsmD0m62/P4DQfPxVhoMJlk/s4yRzNmt65nXwT/ZPZ8SntJBeNuTQdHO4k8wPj3K8NaALDIcFLFp+v5SKM+p6H0xKHNgNQzPst4fukO92qjJfVNnAtPJwIPkVqC4lha4Wc0OHIgEe9Wy0i8Mojq2uUZdvjmhaN+w4P8GL+Rv5L1V/SP2WfWR9D1CELQM4hdpKO7RINW5O/CfyPxKpuLxXYe5aVJGHAg5gixHQqi4tRFhdEeGh5g6FIamFPqRqaLLa6X4GcP9mz8DfgFWNoIrnmrE6SwA4AAeQsmNZTbyUTH2qIXAMW+jymOSxhfYEkAll/tC/DmFY6zZgxyNmjAZJE4PieMgbG+6bcD8CqxiNFqrbsdjRmp+xebuiyHMt0aettPJT/ACVXX6ZdNn9pGVIItuSt9uM6jqD9pvXzsphZlVxPhmbOzJ7T6vcdQ62oI4K94HjbKmPfZkRk9p1a7keY5HinsGbr2fJm6nT9v5R4/wCEkhCEyJghCEACEIQAIQhAAo/HcdipIXTzO3WN8XOJ0a0cXHl8k32p2njoaczSXJ9mNg9qR50aPiTwAJWK4liNRiMofUHNt+zjbfs2g52aPvdTmbeCqyZFD9jGHA8j/ApUYlJiVaaiQEN0jZqGMByHU6knmVYI6YN04JrQxsijuSA0DM/I9U0qax0/qi7IuuRd1d06LNlJydmvGKiqQ6fUsc60bd9xsHOGTcuZ+14KXwjCTLK2ManU/dA1KaYfTNa24N7crfJaJszhPZR7zh9Y+xP7o+y35nqeilix9cqKs+btx2JSmpmxsaxos1osAlUIWqYvIIQhAAhCEACEIQAKF2loN5naDVuv4T+R+amly9oIscwdVCcVOLTJ45uElJGZ1ES5ZHkpKvpd172fdcQO7gmQZZY9U6PQKXUrIrEKWzSVCYTX/RpxJqfu8wdb/Lz77ViDg1lzrbIfMqgVs311+ZVy3F5bGuwOZNGHtNwfO/EHqoiWgmp5DNA7ddxGrXDk4cQk9mpTHTxyWu1wO+Bxs4tDh1yVkfZwyzBFx4qpOn+ST/pkfF6TN2zZYHBw9oscLd4BF/epzCdtKaoIa1+48/Zk9UnuOh81TsZwi7t4aqLmwwXva1/ir46ma53KJaXE1tsbHdCzHCNrZqUhryZIuR9pv4T8jkrvDtGyWB8kAMr2tJEQsJCeAsevHNOwzRmZ+TDKDJe68uvnfaDa7EmyudNPNE6/9m0uia3oGi3mblNY9vsSc230qW3eN7+a1/eo99F30kvZ9BY3tDBRx9pUSNjaTYXuS48mtAJce4LPsd9O0DGkUsMkr7ZOkHZx9Da+8e6w8FlNcaipfeaSWV3N7nOIHS5y8Eh/sw7l53UXnJx0j8ltpa2or5mPqnulefZAs2OJrrX3WjIcPIXJU9WwRwO3Lgubxb+su5Q+GGRsbWNFnboD3N1NssjwytdSlDh/Q9bpOUuo0EulJLgTfMZNAN7r9rr+L4/FnK2TkR7lbKTC2nOykJMLa4aZ/H+q4QszpjZN64JBGh4g8LEZhT+HekmrpyBLaZnJ+T7dHgf5gVNP2dB0yKjMT2dO7mFKM3HgrnCMuS87N7dU1Z6rHFkn+HJYO67vB/grEvnepwssNxcEHK2RBGhHVW3Zv0oSw2jqQZmffFu1b38H+Nj1KchnT+4SyaZreJraFHYPtBBVN3oZGv5jRzfxNOYUimE7FWq5BCELpwEIQgAQhRON4ruDs2H1yNfujn38lGc1BWycIObpFfxF+9LIRpvG3hkme5bPjy+ZTvdsM8+X5pB8gsSVj8uzbjsqIHHn2b1VDqh6471bNoa8G6Y7AYUavEWXF2RHtX8rMI3B4v3fAFXY42ynLJJWaPheGdnTRxHVjGh34rXd/wB111TNLN5h01aeV9R55+KtFTRB+eh5j581EVVG5uo7iNFzLhlDchizqaozPaQzQyl5nkzOWZDSOjfZ8E6wbayOUbkpDX/e0a7v+6fcprFdme2fvOcT90HRo5BQtbsgRo3RUbmhUJx/JKVuGh7LixHAggjzUDHUvp5QQS0jMEZEFQdbg0rbgbzR5tv3KJbXTNIYQ65Nm2u5pJyAtq1Ti74KJ43Fbmr4th8mMwRtbJG3snXlYQfWdb1HggGzSL5c78kx/wDTAQgGSSFv4n7o97VH7MUFTGTadzHPbukRtGl72BIyz4jqpKXZYH1nXc4nNzyXO8SVdLJFq2rZCGKcNrSX63G1ThdPF/fwOcOEfaSHza2yZxUjpsmssOdv1ZWKjwFg1GilqejDcgFW9y2+nzZVItn3Dj5KXpKLdUx2aRljUHsF2cR2CUaVxHDmnUUPIE9wuhbnHSBo8/j/AFXcjQRYi66MRGoI7wQu7X71IpbRUsYwoG5Cp1fh1itMraW6r1fhl0WTKJG98Tw+NzmPbo5pII8Qr9s36Wy20dY2407Vgz73sGve3yVbrsLI4KFnpbK2GRx4KcmKMuTb/wD1AoP95Z5P/wBKFhfYoV/1Ehf6aPs+lUISNXVNjYXu0HmeQHVNt0JJXshvi2JiFl9XHJo68z0CqrpDm5xu455/E/ku6msMjy92p0HBo4JjUy5arMy5O4/wa2HF24/kSq6wjiojEMUsNUniNZbiqriNeSoJFzdCOLVu8Tmti9GOyxo6TekFpprPeDq1tvq2HqAST1ceSoHoz2Y+l1XayC8UBDnX0c/VjeoFt49w5rcE9gh5M3UZLfSC8c0EWK9QmRQi6zC9Sz+X8vyUW6LlkrQoWug3Xnkcx46+9Z+oxKPyiP6fM38WQtRStIs5o7+CiqbZ6OOds27e19LXzBF/erMY+ajq+QQjeFyOSVXsfWTamefTuz/s4SepIH5prLXzm9o2i/MuPwsmv+3EDTZwkB/CD8HfJXAYe+3st81aoSlwReaEeV/ZUX1FSbWs3nYXPmbpanoJXD6x7j4nPrYZKzuoHD7F+6xSAhdpuuv3Fc7TXNnfqItbURMWDN4gJ7T0FvVYPAKWgwji8+A+ZUjFCGizQAFdDTXzsK5NXWy3I2mwbi8+A+ZUlHEGiwAA6LtCdhjjDgQnklP7mFlHVmHfaZkeI4Hu5FSKETgpqmchNwdorjhfI6/r3pnNSAqx1uHh+Yydz59CoqWMg2cLH49yz8mJwZo4sqmtitVuG34KtYlhOtgtCkiBUdU4eCqS8zz9nFCuv7KHJClYUaO51syqni2Jdq/L2G+wOZ++fkPzT3aDE/7pp/H/AKVAvemNRlv4IV02GvmzySRROIVdkvWVQAOaqmK4nqLpVIdY2xWu1UC95c4AAkkgADMknIAeK9q6m/FXf0P7MdtOauQXjhNo76GUi9/4Qb97hyTGOFuhbLk6VZpmxez4o6OOE237b0pHF7s3d9sm9zQpxCFoJUqMtu3bBCELpwFFYi+8luQ+Of5KVKgZJN5zjzJ8uHuSmqlUUhnTq5NiNRJYKuY7V3apjEHZKoY3UcFnmgkVypzkH4h8QvoEL51fLZ4PIg+RuvolpuFo6byI6nlHqEITQoCEIQAIQhAAhCEACRqaVrxZw7jxHclkLjSapnU2naIGqpHMOeY4O59/Ips5l1ZXsBFiLgqKrMNLfWbmOI4j80jlwNbxH8WoT2lyRnZIXfahCVGxlJ7bvxO+KSlQhSfILgh8R0KqdfqhCnEhIi5Vsfou/wDjmfjk/wA5XqE3i5Es/wBpbUIQmRQEIQgDl+hVej0QhI6vlfyOabh/wR2Iqm43qUISS5HvBVanivoyn9hv4R8EIWhpvIhqfAohCE2KAhCEACEIQAIQhAAhCEACEIQA1QhCrL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>
              <a:defRPr/>
            </a:pPr>
            <a:fld id="{98ABF9B4-247F-4121-B0FE-2E6A3FA04299}" type="slidenum">
              <a:rPr lang="fr-FR" smtClean="0">
                <a:solidFill>
                  <a:schemeClr val="accent2"/>
                </a:solidFill>
                <a:latin typeface="+mj-lt"/>
              </a:rPr>
              <a:pPr>
                <a:defRPr/>
              </a:pPr>
              <a:t>33</a:t>
            </a:fld>
            <a:endParaRPr lang="fr-FR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3547" y="1752601"/>
            <a:ext cx="1346652" cy="2631527"/>
            <a:chOff x="685800" y="4648200"/>
            <a:chExt cx="1346652" cy="1376850"/>
          </a:xfrm>
        </p:grpSpPr>
        <p:pic>
          <p:nvPicPr>
            <p:cNvPr id="23" name="Picture 29" descr="bl00544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4648200"/>
              <a:ext cx="12954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91"/>
            <p:cNvSpPr txBox="1">
              <a:spLocks noChangeArrowheads="1"/>
            </p:cNvSpPr>
            <p:nvPr/>
          </p:nvSpPr>
          <p:spPr bwMode="auto">
            <a:xfrm>
              <a:off x="738188" y="5654675"/>
              <a:ext cx="1294264" cy="37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PH" sz="2000" b="1" dirty="0" smtClean="0">
                  <a:solidFill>
                    <a:schemeClr val="accent2"/>
                  </a:solidFill>
                  <a:latin typeface="+mj-lt"/>
                </a:rPr>
                <a:t>Financial</a:t>
              </a:r>
              <a:endParaRPr lang="en-PH" sz="2000" b="1" dirty="0">
                <a:solidFill>
                  <a:schemeClr val="accent2"/>
                </a:solidFill>
                <a:latin typeface="+mj-lt"/>
              </a:endParaRPr>
            </a:p>
            <a:p>
              <a:pPr algn="ctr" eaLnBrk="0" hangingPunct="0"/>
              <a:r>
                <a:rPr lang="en-PH" sz="2000" b="1" dirty="0">
                  <a:solidFill>
                    <a:schemeClr val="accent2"/>
                  </a:solidFill>
                  <a:latin typeface="+mj-lt"/>
                </a:rPr>
                <a:t>Institution</a:t>
              </a:r>
              <a:endParaRPr lang="en-US" sz="2000" b="1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7315200" y="5181600"/>
            <a:ext cx="1066800" cy="1295400"/>
            <a:chOff x="3936" y="3312"/>
            <a:chExt cx="624" cy="720"/>
          </a:xfrm>
        </p:grpSpPr>
        <p:graphicFrame>
          <p:nvGraphicFramePr>
            <p:cNvPr id="26" name="Object 13"/>
            <p:cNvGraphicFramePr>
              <a:graphicFrameLocks noChangeAspect="1"/>
            </p:cNvGraphicFramePr>
            <p:nvPr/>
          </p:nvGraphicFramePr>
          <p:xfrm>
            <a:off x="3936" y="3312"/>
            <a:ext cx="624" cy="720"/>
          </p:xfrm>
          <a:graphic>
            <a:graphicData uri="http://schemas.openxmlformats.org/presentationml/2006/ole">
              <p:oleObj spid="_x0000_s77828" name="Clip" r:id="rId6" imgW="3192120" imgH="3749400" progId="">
                <p:embed/>
              </p:oleObj>
            </a:graphicData>
          </a:graphic>
        </p:graphicFrame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 rot="21316945">
              <a:off x="4096" y="3529"/>
              <a:ext cx="351" cy="213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+mj-lt"/>
                  <a:cs typeface="Arial" charset="0"/>
                </a:rPr>
                <a:t>COG</a:t>
              </a:r>
            </a:p>
          </p:txBody>
        </p:sp>
      </p:grp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1600200" y="1766888"/>
            <a:ext cx="521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  <a:latin typeface="+mj-lt"/>
                <a:cs typeface="Arial" charset="0"/>
              </a:rPr>
              <a:t>Enroll accounts for guaranty coverage, submits:</a:t>
            </a: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1905000" y="2134612"/>
            <a:ext cx="4114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just" eaLnBrk="0" hangingPunct="0"/>
            <a:r>
              <a:rPr lang="en-US" sz="1600" b="1" i="1" u="sng" dirty="0" smtClean="0">
                <a:solidFill>
                  <a:schemeClr val="accent2"/>
                </a:solidFill>
                <a:latin typeface="+mj-lt"/>
                <a:cs typeface="Arial" charset="0"/>
              </a:rPr>
              <a:t>Enrollment Letter containing warranties that:</a:t>
            </a:r>
            <a:endParaRPr lang="en-US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marL="404813" indent="-404813" algn="just" eaLnBrk="0" hangingPunct="0"/>
            <a:r>
              <a:rPr lang="en-US" sz="1600" dirty="0" smtClean="0">
                <a:solidFill>
                  <a:schemeClr val="accent2"/>
                </a:solidFill>
                <a:latin typeface="+mj-lt"/>
                <a:cs typeface="Arial" charset="0"/>
              </a:rPr>
              <a:t>     1.Bank </a:t>
            </a:r>
            <a:r>
              <a:rPr lang="en-US" sz="1600" dirty="0">
                <a:solidFill>
                  <a:schemeClr val="accent2"/>
                </a:solidFill>
                <a:latin typeface="+mj-lt"/>
                <a:cs typeface="Arial" charset="0"/>
              </a:rPr>
              <a:t>has undertaken </a:t>
            </a:r>
            <a:r>
              <a:rPr lang="en-US" sz="1600" dirty="0" smtClean="0">
                <a:solidFill>
                  <a:schemeClr val="accent2"/>
                </a:solidFill>
                <a:latin typeface="+mj-lt"/>
                <a:cs typeface="Arial" charset="0"/>
              </a:rPr>
              <a:t>credit </a:t>
            </a:r>
            <a:r>
              <a:rPr lang="en-US" sz="1600" dirty="0">
                <a:solidFill>
                  <a:schemeClr val="accent2"/>
                </a:solidFill>
                <a:latin typeface="+mj-lt"/>
                <a:cs typeface="Arial" charset="0"/>
              </a:rPr>
              <a:t>evaluation of </a:t>
            </a:r>
            <a:r>
              <a:rPr lang="en-US" sz="1600" dirty="0" smtClean="0">
                <a:solidFill>
                  <a:schemeClr val="accent2"/>
                </a:solidFill>
                <a:latin typeface="+mj-lt"/>
                <a:cs typeface="Arial" charset="0"/>
              </a:rPr>
              <a:t>  account</a:t>
            </a:r>
            <a:endParaRPr lang="en-US" sz="1600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marL="231775" indent="-231775" algn="just" eaLnBrk="0" hangingPunct="0"/>
            <a:r>
              <a:rPr lang="en-US" sz="1600" dirty="0" smtClean="0">
                <a:solidFill>
                  <a:schemeClr val="accent2"/>
                </a:solidFill>
                <a:latin typeface="+mj-lt"/>
                <a:cs typeface="Arial" charset="0"/>
              </a:rPr>
              <a:t>     2</a:t>
            </a:r>
            <a:r>
              <a:rPr lang="en-US" sz="1600" dirty="0">
                <a:solidFill>
                  <a:schemeClr val="accent2"/>
                </a:solidFill>
                <a:latin typeface="+mj-lt"/>
                <a:cs typeface="Arial" charset="0"/>
              </a:rPr>
              <a:t>. Loan documents are valid</a:t>
            </a:r>
          </a:p>
          <a:p>
            <a:pPr marL="231775" indent="-231775" algn="just" eaLnBrk="0" hangingPunct="0"/>
            <a:r>
              <a:rPr lang="en-US" sz="1600" dirty="0" smtClean="0">
                <a:solidFill>
                  <a:schemeClr val="accent2"/>
                </a:solidFill>
                <a:latin typeface="+mj-lt"/>
                <a:cs typeface="Arial" charset="0"/>
              </a:rPr>
              <a:t>     3</a:t>
            </a:r>
            <a:r>
              <a:rPr lang="en-US" sz="1600" dirty="0">
                <a:solidFill>
                  <a:schemeClr val="accent2"/>
                </a:solidFill>
                <a:latin typeface="+mj-lt"/>
                <a:cs typeface="Arial" charset="0"/>
              </a:rPr>
              <a:t>. TCT is clean, free from lien</a:t>
            </a:r>
          </a:p>
          <a:p>
            <a:pPr marL="231775" indent="-231775" algn="just" eaLnBrk="0" hangingPunct="0"/>
            <a:r>
              <a:rPr lang="en-US" sz="1600" dirty="0" smtClean="0">
                <a:solidFill>
                  <a:schemeClr val="accent2"/>
                </a:solidFill>
                <a:latin typeface="+mj-lt"/>
                <a:cs typeface="Arial" charset="0"/>
              </a:rPr>
              <a:t>     4</a:t>
            </a:r>
            <a:r>
              <a:rPr lang="en-US" sz="1600" dirty="0">
                <a:solidFill>
                  <a:schemeClr val="accent2"/>
                </a:solidFill>
                <a:latin typeface="+mj-lt"/>
                <a:cs typeface="Arial" charset="0"/>
              </a:rPr>
              <a:t>. All loans are within LTV limits</a:t>
            </a:r>
          </a:p>
          <a:p>
            <a:pPr marL="231775" indent="-231775" algn="just" eaLnBrk="0" hangingPunct="0"/>
            <a:endParaRPr lang="en-US" sz="800" i="1" u="sng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marL="231775" indent="-231775" algn="just" eaLnBrk="0" hangingPunct="0"/>
            <a:r>
              <a:rPr lang="en-US" sz="1600" b="1" i="1" u="sng" dirty="0">
                <a:solidFill>
                  <a:schemeClr val="accent2"/>
                </a:solidFill>
                <a:latin typeface="+mj-lt"/>
                <a:cs typeface="Arial" charset="0"/>
              </a:rPr>
              <a:t>Batch List</a:t>
            </a:r>
            <a:endParaRPr lang="en-US" sz="1600" b="1" i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marL="231775" indent="-231775" algn="just" eaLnBrk="0" hangingPunct="0"/>
            <a:r>
              <a:rPr lang="en-US" sz="1600" dirty="0" smtClean="0">
                <a:solidFill>
                  <a:schemeClr val="accent2"/>
                </a:solidFill>
                <a:latin typeface="+mj-lt"/>
                <a:cs typeface="Arial" charset="0"/>
              </a:rPr>
              <a:t>     1</a:t>
            </a:r>
            <a:r>
              <a:rPr lang="en-US" sz="1600" dirty="0">
                <a:solidFill>
                  <a:schemeClr val="accent2"/>
                </a:solidFill>
                <a:latin typeface="+mj-lt"/>
                <a:cs typeface="Arial" charset="0"/>
              </a:rPr>
              <a:t>. At least P 1.0 M or 10 accounts</a:t>
            </a:r>
          </a:p>
          <a:p>
            <a:pPr marL="404813" indent="-404813" algn="just" eaLnBrk="0" hangingPunct="0"/>
            <a:r>
              <a:rPr lang="en-US" sz="1600" dirty="0" smtClean="0">
                <a:solidFill>
                  <a:schemeClr val="accent2"/>
                </a:solidFill>
                <a:latin typeface="+mj-lt"/>
                <a:cs typeface="Arial" charset="0"/>
              </a:rPr>
              <a:t>     2</a:t>
            </a:r>
            <a:r>
              <a:rPr lang="en-US" sz="1600" dirty="0">
                <a:solidFill>
                  <a:schemeClr val="accent2"/>
                </a:solidFill>
                <a:latin typeface="+mj-lt"/>
                <a:cs typeface="Arial" charset="0"/>
              </a:rPr>
              <a:t>. Information about the borrower, the loan, and collateral</a:t>
            </a:r>
          </a:p>
          <a:p>
            <a:pPr marL="231775" indent="-231775" algn="just" eaLnBrk="0" hangingPunct="0"/>
            <a:endParaRPr lang="en-US" sz="800" b="1" i="1" u="sng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marL="231775" indent="-231775" algn="just" eaLnBrk="0" hangingPunct="0"/>
            <a:r>
              <a:rPr lang="en-US" sz="1600" b="1" i="1" u="sng" dirty="0" smtClean="0">
                <a:solidFill>
                  <a:schemeClr val="accent2"/>
                </a:solidFill>
                <a:latin typeface="+mj-lt"/>
                <a:cs typeface="Arial" charset="0"/>
              </a:rPr>
              <a:t>Premium </a:t>
            </a:r>
            <a:r>
              <a:rPr lang="en-US" sz="1600" b="1" i="1" u="sng" dirty="0">
                <a:solidFill>
                  <a:schemeClr val="accent2"/>
                </a:solidFill>
                <a:latin typeface="+mj-lt"/>
                <a:cs typeface="Arial" charset="0"/>
              </a:rPr>
              <a:t>Payment </a:t>
            </a: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gray">
          <a:xfrm>
            <a:off x="7086600" y="3452336"/>
            <a:ext cx="1676400" cy="830997"/>
          </a:xfrm>
          <a:prstGeom prst="rect">
            <a:avLst/>
          </a:prstGeom>
          <a:noFill/>
          <a:ln w="38100" cmpd="dbl" algn="ctr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  <a:latin typeface="+mj-lt"/>
                <a:cs typeface="Arial" charset="0"/>
              </a:rPr>
              <a:t>Processes </a:t>
            </a:r>
            <a:r>
              <a:rPr lang="en-US" sz="1600" dirty="0">
                <a:solidFill>
                  <a:schemeClr val="accent2"/>
                </a:solidFill>
                <a:latin typeface="+mj-lt"/>
                <a:cs typeface="Arial" charset="0"/>
              </a:rPr>
              <a:t>Certificate </a:t>
            </a:r>
            <a:r>
              <a:rPr lang="en-US" sz="1600" dirty="0" smtClean="0">
                <a:solidFill>
                  <a:schemeClr val="accent2"/>
                </a:solidFill>
                <a:latin typeface="+mj-lt"/>
                <a:cs typeface="Arial" charset="0"/>
              </a:rPr>
              <a:t>of Guaranty</a:t>
            </a:r>
            <a:endParaRPr lang="en-US" sz="16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2286000" y="5538787"/>
            <a:ext cx="33051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  <a:latin typeface="+mj-lt"/>
                <a:cs typeface="Arial" charset="0"/>
              </a:rPr>
              <a:t>Issues Certificate of Guaranty</a:t>
            </a:r>
          </a:p>
          <a:p>
            <a:pPr algn="ctr" eaLnBrk="0" hangingPunct="0"/>
            <a:r>
              <a:rPr lang="en-US" dirty="0" smtClean="0">
                <a:solidFill>
                  <a:schemeClr val="accent2"/>
                </a:solidFill>
                <a:latin typeface="+mj-lt"/>
                <a:cs typeface="Arial" charset="0"/>
              </a:rPr>
              <a:t>(</a:t>
            </a:r>
            <a:r>
              <a:rPr lang="en-US" dirty="0">
                <a:solidFill>
                  <a:schemeClr val="accent2"/>
                </a:solidFill>
                <a:latin typeface="+mj-lt"/>
                <a:cs typeface="Arial" charset="0"/>
              </a:rPr>
              <a:t>signed by HGC President)</a:t>
            </a:r>
            <a:endParaRPr lang="en-US" sz="24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7315200" y="1452852"/>
          <a:ext cx="1066800" cy="1060161"/>
        </p:xfrm>
        <a:graphic>
          <a:graphicData uri="http://schemas.openxmlformats.org/presentationml/2006/ole">
            <p:oleObj spid="_x0000_s77829" name="CorelDRAW" r:id="rId7" imgW="4426920" imgH="4404240" progId="">
              <p:embed/>
            </p:oleObj>
          </a:graphicData>
        </a:graphic>
      </p:graphicFrame>
      <p:cxnSp>
        <p:nvCxnSpPr>
          <p:cNvPr id="42" name="Straight Arrow Connector 41"/>
          <p:cNvCxnSpPr/>
          <p:nvPr/>
        </p:nvCxnSpPr>
        <p:spPr>
          <a:xfrm rot="5400000">
            <a:off x="7543800" y="4724400"/>
            <a:ext cx="60960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5400000" flipH="1" flipV="1">
            <a:off x="76994" y="5180806"/>
            <a:ext cx="1524000" cy="158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752600" y="2133600"/>
            <a:ext cx="541020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7429500" y="2933700"/>
            <a:ext cx="83820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838200" y="5943598"/>
            <a:ext cx="6324600" cy="1"/>
          </a:xfrm>
          <a:prstGeom prst="line">
            <a:avLst/>
          </a:prstGeom>
          <a:ln w="476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6" grpId="0" animBg="1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585787"/>
          <a:ext cx="765175" cy="760413"/>
        </p:xfrm>
        <a:graphic>
          <a:graphicData uri="http://schemas.openxmlformats.org/presentationml/2006/ole">
            <p:oleObj spid="_x0000_s79874" name="CorelDRAW" r:id="rId4" imgW="4426920" imgH="4404240" progId="">
              <p:embed/>
            </p:oleObj>
          </a:graphicData>
        </a:graphic>
      </p:graphicFrame>
      <p:sp>
        <p:nvSpPr>
          <p:cNvPr id="3" name="Title 5"/>
          <p:cNvSpPr txBox="1">
            <a:spLocks/>
          </p:cNvSpPr>
          <p:nvPr/>
        </p:nvSpPr>
        <p:spPr>
          <a:xfrm>
            <a:off x="1143000" y="457200"/>
            <a:ext cx="73152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Post Audit of Guaranteed Loans </a:t>
            </a:r>
          </a:p>
        </p:txBody>
      </p:sp>
      <p:pic>
        <p:nvPicPr>
          <p:cNvPr id="4" name="Content Placeholder 7" descr="New Imag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86200" y="1752600"/>
            <a:ext cx="990600" cy="91598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090128">
            <a:off x="2967037" y="2871788"/>
            <a:ext cx="1185863" cy="255588"/>
          </a:xfrm>
          <a:prstGeom prst="rightArrow">
            <a:avLst>
              <a:gd name="adj1" fmla="val 687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ight Arrow 5"/>
          <p:cNvSpPr/>
          <p:nvPr/>
        </p:nvSpPr>
        <p:spPr>
          <a:xfrm rot="2367871">
            <a:off x="4605338" y="2874963"/>
            <a:ext cx="1317625" cy="295275"/>
          </a:xfrm>
          <a:prstGeom prst="rightArrow">
            <a:avLst>
              <a:gd name="adj1" fmla="val 64287"/>
              <a:gd name="adj2" fmla="val 49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33400" y="5232400"/>
            <a:ext cx="3200400" cy="1016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dirty="0">
                <a:solidFill>
                  <a:schemeClr val="accent2"/>
                </a:solidFill>
                <a:latin typeface="+mj-lt"/>
              </a:rPr>
              <a:t>HGC validates sufficiency and orderliness of loan documentation with the 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FI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5638800" y="5384800"/>
            <a:ext cx="2514600" cy="7080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/>
                </a:solidFill>
                <a:latin typeface="+mj-lt"/>
              </a:rPr>
              <a:t>HGC inspects housing unit of the borrower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>
                <a:latin typeface="+mj-lt"/>
              </a:rPr>
              <a:pPr>
                <a:defRPr/>
              </a:pPr>
              <a:t>34</a:t>
            </a:fld>
            <a:endParaRPr lang="fr-FR">
              <a:latin typeface="+mj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47800" y="3352800"/>
            <a:ext cx="1295400" cy="1714361"/>
            <a:chOff x="685800" y="4648200"/>
            <a:chExt cx="1295400" cy="1714361"/>
          </a:xfrm>
        </p:grpSpPr>
        <p:pic>
          <p:nvPicPr>
            <p:cNvPr id="30" name="Picture 29" descr="bl00544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5800" y="4648200"/>
              <a:ext cx="12954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91"/>
            <p:cNvSpPr txBox="1">
              <a:spLocks noChangeArrowheads="1"/>
            </p:cNvSpPr>
            <p:nvPr/>
          </p:nvSpPr>
          <p:spPr bwMode="auto">
            <a:xfrm>
              <a:off x="685800" y="5654675"/>
              <a:ext cx="129426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PH" sz="2000" b="1" dirty="0" smtClean="0">
                  <a:solidFill>
                    <a:schemeClr val="accent2"/>
                  </a:solidFill>
                  <a:latin typeface="+mj-lt"/>
                </a:rPr>
                <a:t>Financial</a:t>
              </a:r>
              <a:endParaRPr lang="en-PH" sz="2000" b="1" dirty="0">
                <a:solidFill>
                  <a:schemeClr val="accent2"/>
                </a:solidFill>
                <a:latin typeface="+mj-lt"/>
              </a:endParaRPr>
            </a:p>
            <a:p>
              <a:pPr algn="ctr" eaLnBrk="0" hangingPunct="0"/>
              <a:r>
                <a:rPr lang="en-PH" sz="2000" b="1" dirty="0">
                  <a:solidFill>
                    <a:schemeClr val="accent2"/>
                  </a:solidFill>
                  <a:latin typeface="+mj-lt"/>
                </a:rPr>
                <a:t>Institution</a:t>
              </a:r>
              <a:endParaRPr lang="en-US" sz="2000" b="1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43600" y="3276600"/>
            <a:ext cx="1981200" cy="2057400"/>
            <a:chOff x="0" y="0"/>
            <a:chExt cx="7960175" cy="6172200"/>
          </a:xfrm>
        </p:grpSpPr>
        <p:pic>
          <p:nvPicPr>
            <p:cNvPr id="15" name="Picture 2" descr="C:\Documents and Settings\Tito Butardo\Desktop\T2's Photos\Sony - Various Pictures\DSC00566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4457700" cy="5943600"/>
            </a:xfrm>
            <a:prstGeom prst="rect">
              <a:avLst/>
            </a:prstGeom>
            <a:noFill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9600" y="0"/>
              <a:ext cx="3540575" cy="617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381000"/>
          <a:ext cx="765175" cy="760413"/>
        </p:xfrm>
        <a:graphic>
          <a:graphicData uri="http://schemas.openxmlformats.org/presentationml/2006/ole">
            <p:oleObj spid="_x0000_s164866" name="CorelDRAW" r:id="rId4" imgW="4426920" imgH="4404240" progId="">
              <p:embed/>
            </p:oleObj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>
                <a:latin typeface="+mj-lt"/>
              </a:rPr>
              <a:pPr>
                <a:defRPr/>
              </a:pPr>
              <a:t>35</a:t>
            </a:fld>
            <a:endParaRPr lang="fr-FR" dirty="0">
              <a:latin typeface="+mj-lt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447800" y="282575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Call Procedure</a:t>
            </a:r>
          </a:p>
        </p:txBody>
      </p:sp>
      <p:grpSp>
        <p:nvGrpSpPr>
          <p:cNvPr id="18" name="Group 139"/>
          <p:cNvGrpSpPr>
            <a:grpSpLocks/>
          </p:cNvGrpSpPr>
          <p:nvPr/>
        </p:nvGrpSpPr>
        <p:grpSpPr bwMode="auto">
          <a:xfrm>
            <a:off x="223838" y="1828800"/>
            <a:ext cx="1206500" cy="2055812"/>
            <a:chOff x="45" y="750"/>
            <a:chExt cx="760" cy="1295"/>
          </a:xfrm>
        </p:grpSpPr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96" y="750"/>
            <a:ext cx="585" cy="1104"/>
          </p:xfrm>
          <a:graphic>
            <a:graphicData uri="http://schemas.openxmlformats.org/presentationml/2006/ole">
              <p:oleObj spid="_x0000_s164867" name="Clip" r:id="rId5" imgW="1605960" imgH="2286000" progId="">
                <p:embed/>
              </p:oleObj>
            </a:graphicData>
          </a:graphic>
        </p:graphicFrame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45" y="1832"/>
              <a:ext cx="7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 dirty="0">
                  <a:solidFill>
                    <a:schemeClr val="accent2"/>
                  </a:solidFill>
                  <a:latin typeface="+mj-lt"/>
                  <a:cs typeface="Arial" charset="0"/>
                </a:rPr>
                <a:t>BORROWER</a:t>
              </a:r>
              <a:endParaRPr lang="en-US" sz="1600" dirty="0">
                <a:solidFill>
                  <a:schemeClr val="accent2"/>
                </a:solidFill>
                <a:latin typeface="+mj-lt"/>
                <a:cs typeface="Arial" charset="0"/>
              </a:endParaRPr>
            </a:p>
          </p:txBody>
        </p:sp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295400" y="2824162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accent2"/>
                </a:solidFill>
                <a:latin typeface="+mj-lt"/>
                <a:cs typeface="Arial" charset="0"/>
              </a:rPr>
              <a:t>Borrower defaults</a:t>
            </a:r>
            <a:endParaRPr lang="en-US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algn="ctr" eaLnBrk="0" hangingPunct="0"/>
            <a:r>
              <a:rPr lang="en-US" sz="1400" b="1" dirty="0">
                <a:solidFill>
                  <a:schemeClr val="accent2"/>
                </a:solidFill>
                <a:latin typeface="+mj-lt"/>
                <a:cs typeface="Arial" charset="0"/>
              </a:rPr>
              <a:t>(6 mos. Non-payment of</a:t>
            </a:r>
          </a:p>
          <a:p>
            <a:pPr algn="ctr" eaLnBrk="0" hangingPunct="0"/>
            <a:r>
              <a:rPr lang="en-US" sz="1400" b="1" dirty="0">
                <a:solidFill>
                  <a:schemeClr val="accent2"/>
                </a:solidFill>
                <a:latin typeface="+mj-lt"/>
                <a:cs typeface="Arial" charset="0"/>
              </a:rPr>
              <a:t>monthly amortization)</a:t>
            </a:r>
          </a:p>
        </p:txBody>
      </p:sp>
      <p:sp>
        <p:nvSpPr>
          <p:cNvPr id="113" name="Text Box 98"/>
          <p:cNvSpPr txBox="1">
            <a:spLocks noChangeArrowheads="1"/>
          </p:cNvSpPr>
          <p:nvPr/>
        </p:nvSpPr>
        <p:spPr bwMode="auto">
          <a:xfrm>
            <a:off x="3505200" y="5462012"/>
            <a:ext cx="14076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accent2"/>
                </a:solidFill>
                <a:latin typeface="+mj-lt"/>
                <a:cs typeface="Arial" charset="0"/>
              </a:rPr>
              <a:t>Option </a:t>
            </a:r>
          </a:p>
          <a:p>
            <a:pPr algn="ctr" eaLnBrk="0" hangingPunct="0"/>
            <a:r>
              <a:rPr lang="en-US" sz="1600" b="1" dirty="0">
                <a:solidFill>
                  <a:schemeClr val="accent2"/>
                </a:solidFill>
                <a:latin typeface="+mj-lt"/>
                <a:cs typeface="Arial" charset="0"/>
              </a:rPr>
              <a:t>FORECLOSURE</a:t>
            </a:r>
          </a:p>
        </p:txBody>
      </p:sp>
      <p:sp>
        <p:nvSpPr>
          <p:cNvPr id="115" name="Text Box 100"/>
          <p:cNvSpPr txBox="1">
            <a:spLocks noChangeArrowheads="1"/>
          </p:cNvSpPr>
          <p:nvPr/>
        </p:nvSpPr>
        <p:spPr bwMode="auto">
          <a:xfrm>
            <a:off x="5611837" y="2308522"/>
            <a:ext cx="12943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accent2"/>
                </a:solidFill>
                <a:latin typeface="+mj-lt"/>
                <a:cs typeface="Arial" charset="0"/>
              </a:rPr>
              <a:t>Option </a:t>
            </a:r>
          </a:p>
          <a:p>
            <a:pPr algn="ctr" eaLnBrk="0" hangingPunct="0"/>
            <a:r>
              <a:rPr lang="en-US" sz="1600" b="1" dirty="0">
                <a:solidFill>
                  <a:schemeClr val="accent2"/>
                </a:solidFill>
                <a:latin typeface="+mj-lt"/>
                <a:cs typeface="Arial" charset="0"/>
              </a:rPr>
              <a:t>Notice of call</a:t>
            </a:r>
          </a:p>
        </p:txBody>
      </p:sp>
      <p:sp>
        <p:nvSpPr>
          <p:cNvPr id="116" name="Text Box 101"/>
          <p:cNvSpPr txBox="1">
            <a:spLocks noChangeArrowheads="1"/>
          </p:cNvSpPr>
          <p:nvPr/>
        </p:nvSpPr>
        <p:spPr bwMode="auto">
          <a:xfrm>
            <a:off x="5535637" y="2841922"/>
            <a:ext cx="1474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PH" sz="1200" dirty="0">
                <a:solidFill>
                  <a:schemeClr val="accent2"/>
                </a:solidFill>
                <a:latin typeface="+mj-lt"/>
                <a:cs typeface="Arial" charset="0"/>
              </a:rPr>
              <a:t>30 calendar days</a:t>
            </a:r>
          </a:p>
          <a:p>
            <a:pPr algn="ctr" eaLnBrk="0" hangingPunct="0"/>
            <a:r>
              <a:rPr lang="en-PH" sz="1200" dirty="0">
                <a:solidFill>
                  <a:schemeClr val="accent2"/>
                </a:solidFill>
                <a:latin typeface="+mj-lt"/>
                <a:cs typeface="Arial" charset="0"/>
              </a:rPr>
              <a:t> from date of default</a:t>
            </a:r>
            <a:endParaRPr lang="en-US" sz="12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121" name="Text Box 106"/>
          <p:cNvSpPr txBox="1">
            <a:spLocks noChangeArrowheads="1"/>
          </p:cNvSpPr>
          <p:nvPr/>
        </p:nvSpPr>
        <p:spPr bwMode="auto">
          <a:xfrm>
            <a:off x="5555979" y="3620868"/>
            <a:ext cx="921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 dirty="0" smtClean="0">
                <a:solidFill>
                  <a:schemeClr val="accent2"/>
                </a:solidFill>
                <a:latin typeface="+mj-lt"/>
                <a:cs typeface="Arial" charset="0"/>
              </a:rPr>
              <a:t>Pays Call</a:t>
            </a:r>
            <a:endParaRPr lang="en-US" sz="1600" b="1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122" name="Text Box 107"/>
          <p:cNvSpPr txBox="1">
            <a:spLocks noChangeArrowheads="1"/>
          </p:cNvSpPr>
          <p:nvPr/>
        </p:nvSpPr>
        <p:spPr bwMode="auto">
          <a:xfrm>
            <a:off x="5195888" y="3876456"/>
            <a:ext cx="1615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PH" sz="1200" dirty="0">
                <a:solidFill>
                  <a:schemeClr val="accent2"/>
                </a:solidFill>
                <a:latin typeface="+mj-lt"/>
                <a:cs typeface="Arial" charset="0"/>
              </a:rPr>
              <a:t>30 calendar days from</a:t>
            </a:r>
          </a:p>
          <a:p>
            <a:pPr algn="ctr" eaLnBrk="0" hangingPunct="0"/>
            <a:r>
              <a:rPr lang="en-PH" sz="1200" dirty="0">
                <a:solidFill>
                  <a:schemeClr val="accent2"/>
                </a:solidFill>
                <a:latin typeface="+mj-lt"/>
                <a:cs typeface="Arial" charset="0"/>
              </a:rPr>
              <a:t> conveyance of original</a:t>
            </a:r>
          </a:p>
          <a:p>
            <a:pPr algn="ctr" eaLnBrk="0" hangingPunct="0"/>
            <a:r>
              <a:rPr lang="en-PH" sz="1200" dirty="0">
                <a:solidFill>
                  <a:schemeClr val="accent2"/>
                </a:solidFill>
                <a:latin typeface="+mj-lt"/>
                <a:cs typeface="Arial" charset="0"/>
              </a:rPr>
              <a:t>loan documents</a:t>
            </a:r>
            <a:endParaRPr lang="en-US" sz="12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125" name="AutoShape 111"/>
          <p:cNvSpPr>
            <a:spLocks noChangeArrowheads="1"/>
          </p:cNvSpPr>
          <p:nvPr/>
        </p:nvSpPr>
        <p:spPr bwMode="auto">
          <a:xfrm>
            <a:off x="6477000" y="5665787"/>
            <a:ext cx="2514600" cy="617538"/>
          </a:xfrm>
          <a:prstGeom prst="flowChartMultidocument">
            <a:avLst/>
          </a:prstGeom>
          <a:solidFill>
            <a:srgbClr val="CCFFFF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dirty="0">
                <a:solidFill>
                  <a:schemeClr val="accent2"/>
                </a:solidFill>
                <a:latin typeface="+mj-lt"/>
                <a:cs typeface="Arial" charset="0"/>
              </a:rPr>
              <a:t>Loan documents</a:t>
            </a:r>
          </a:p>
        </p:txBody>
      </p:sp>
      <p:sp>
        <p:nvSpPr>
          <p:cNvPr id="126" name="Text Box 112"/>
          <p:cNvSpPr txBox="1">
            <a:spLocks noChangeArrowheads="1"/>
          </p:cNvSpPr>
          <p:nvPr/>
        </p:nvSpPr>
        <p:spPr bwMode="auto">
          <a:xfrm>
            <a:off x="7467600" y="3836987"/>
            <a:ext cx="134209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 dirty="0" smtClean="0">
                <a:solidFill>
                  <a:schemeClr val="accent2"/>
                </a:solidFill>
                <a:latin typeface="+mj-lt"/>
                <a:cs typeface="Arial" charset="0"/>
              </a:rPr>
              <a:t>Evaluates Call</a:t>
            </a:r>
            <a:endParaRPr lang="en-US" sz="1600" b="1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127" name="Text Box 113"/>
          <p:cNvSpPr txBox="1">
            <a:spLocks noChangeArrowheads="1"/>
          </p:cNvSpPr>
          <p:nvPr/>
        </p:nvSpPr>
        <p:spPr bwMode="auto">
          <a:xfrm>
            <a:off x="7533946" y="4097337"/>
            <a:ext cx="12290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PH" sz="1200" dirty="0">
                <a:solidFill>
                  <a:schemeClr val="accent2"/>
                </a:solidFill>
                <a:latin typeface="+mj-lt"/>
                <a:cs typeface="Arial" charset="0"/>
              </a:rPr>
              <a:t>30 calendar days</a:t>
            </a:r>
          </a:p>
          <a:p>
            <a:pPr algn="ctr" eaLnBrk="0" hangingPunct="0"/>
            <a:r>
              <a:rPr lang="en-PH" sz="1200" dirty="0">
                <a:solidFill>
                  <a:schemeClr val="accent2"/>
                </a:solidFill>
                <a:latin typeface="+mj-lt"/>
                <a:cs typeface="Arial" charset="0"/>
              </a:rPr>
              <a:t>from receipt of</a:t>
            </a:r>
          </a:p>
          <a:p>
            <a:pPr algn="ctr" eaLnBrk="0" hangingPunct="0"/>
            <a:r>
              <a:rPr lang="en-PH" sz="1200" dirty="0">
                <a:solidFill>
                  <a:schemeClr val="accent2"/>
                </a:solidFill>
                <a:latin typeface="+mj-lt"/>
                <a:cs typeface="Arial" charset="0"/>
              </a:rPr>
              <a:t> notice of call</a:t>
            </a:r>
            <a:endParaRPr lang="en-US" sz="12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128" name="AutoShape 117"/>
          <p:cNvSpPr>
            <a:spLocks noChangeArrowheads="1"/>
          </p:cNvSpPr>
          <p:nvPr/>
        </p:nvSpPr>
        <p:spPr bwMode="auto">
          <a:xfrm>
            <a:off x="6705600" y="4370387"/>
            <a:ext cx="914400" cy="914400"/>
          </a:xfrm>
          <a:prstGeom prst="flowChartDecision">
            <a:avLst/>
          </a:prstGeom>
          <a:solidFill>
            <a:srgbClr val="CCFFFF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6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129" name="Text Box 116"/>
          <p:cNvSpPr txBox="1">
            <a:spLocks noChangeArrowheads="1"/>
          </p:cNvSpPr>
          <p:nvPr/>
        </p:nvSpPr>
        <p:spPr bwMode="auto">
          <a:xfrm>
            <a:off x="6843712" y="4522787"/>
            <a:ext cx="6271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 smtClean="0">
                <a:solidFill>
                  <a:schemeClr val="accent2"/>
                </a:solidFill>
                <a:latin typeface="+mj-lt"/>
                <a:cs typeface="Arial" charset="0"/>
              </a:rPr>
              <a:t>IF</a:t>
            </a:r>
            <a:endParaRPr lang="en-US" sz="14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algn="ctr" eaLnBrk="0" hangingPunct="0"/>
            <a:r>
              <a:rPr lang="en-US" sz="1400" b="1" dirty="0">
                <a:solidFill>
                  <a:schemeClr val="accent2"/>
                </a:solidFill>
                <a:latin typeface="+mj-lt"/>
                <a:cs typeface="Arial" charset="0"/>
              </a:rPr>
              <a:t>VALID</a:t>
            </a:r>
            <a:endParaRPr lang="en-US" sz="14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grpSp>
        <p:nvGrpSpPr>
          <p:cNvPr id="138" name="Group 133"/>
          <p:cNvGrpSpPr>
            <a:grpSpLocks/>
          </p:cNvGrpSpPr>
          <p:nvPr/>
        </p:nvGrpSpPr>
        <p:grpSpPr bwMode="auto">
          <a:xfrm>
            <a:off x="4495800" y="5369941"/>
            <a:ext cx="304800" cy="312738"/>
            <a:chOff x="5280" y="1440"/>
            <a:chExt cx="192" cy="197"/>
          </a:xfrm>
        </p:grpSpPr>
        <p:sp>
          <p:nvSpPr>
            <p:cNvPr id="139" name="Oval 134"/>
            <p:cNvSpPr>
              <a:spLocks noChangeArrowheads="1"/>
            </p:cNvSpPr>
            <p:nvPr/>
          </p:nvSpPr>
          <p:spPr bwMode="auto">
            <a:xfrm>
              <a:off x="5280" y="1440"/>
              <a:ext cx="192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 dirty="0">
                <a:solidFill>
                  <a:schemeClr val="accent2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40" name="Text Box 135"/>
            <p:cNvSpPr txBox="1">
              <a:spLocks noChangeArrowheads="1"/>
            </p:cNvSpPr>
            <p:nvPr/>
          </p:nvSpPr>
          <p:spPr bwMode="auto">
            <a:xfrm>
              <a:off x="5294" y="1463"/>
              <a:ext cx="16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 b="1" dirty="0">
                  <a:solidFill>
                    <a:schemeClr val="accent2"/>
                  </a:solidFill>
                  <a:latin typeface="+mj-lt"/>
                  <a:cs typeface="Arial" charset="0"/>
                </a:rPr>
                <a:t>1</a:t>
              </a:r>
            </a:p>
          </p:txBody>
        </p:sp>
      </p:grpSp>
      <p:grpSp>
        <p:nvGrpSpPr>
          <p:cNvPr id="141" name="Group 136"/>
          <p:cNvGrpSpPr>
            <a:grpSpLocks/>
          </p:cNvGrpSpPr>
          <p:nvPr/>
        </p:nvGrpSpPr>
        <p:grpSpPr bwMode="auto">
          <a:xfrm>
            <a:off x="6602437" y="2312987"/>
            <a:ext cx="304800" cy="312738"/>
            <a:chOff x="5280" y="1440"/>
            <a:chExt cx="192" cy="197"/>
          </a:xfrm>
        </p:grpSpPr>
        <p:sp>
          <p:nvSpPr>
            <p:cNvPr id="142" name="Oval 137"/>
            <p:cNvSpPr>
              <a:spLocks noChangeArrowheads="1"/>
            </p:cNvSpPr>
            <p:nvPr/>
          </p:nvSpPr>
          <p:spPr bwMode="auto">
            <a:xfrm>
              <a:off x="5280" y="1440"/>
              <a:ext cx="192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 dirty="0">
                <a:solidFill>
                  <a:schemeClr val="accent2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43" name="Text Box 138"/>
            <p:cNvSpPr txBox="1">
              <a:spLocks noChangeArrowheads="1"/>
            </p:cNvSpPr>
            <p:nvPr/>
          </p:nvSpPr>
          <p:spPr bwMode="auto">
            <a:xfrm>
              <a:off x="5294" y="1463"/>
              <a:ext cx="16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 b="1" dirty="0">
                  <a:solidFill>
                    <a:schemeClr val="accent2"/>
                  </a:solidFill>
                  <a:latin typeface="+mj-lt"/>
                  <a:cs typeface="Arial" charset="0"/>
                </a:rPr>
                <a:t>2</a:t>
              </a:r>
            </a:p>
          </p:txBody>
        </p:sp>
      </p:grpSp>
      <p:graphicFrame>
        <p:nvGraphicFramePr>
          <p:cNvPr id="164868" name="Object 5"/>
          <p:cNvGraphicFramePr>
            <a:graphicFrameLocks noChangeAspect="1"/>
          </p:cNvGraphicFramePr>
          <p:nvPr/>
        </p:nvGraphicFramePr>
        <p:xfrm>
          <a:off x="7538715" y="2238375"/>
          <a:ext cx="1071885" cy="1065212"/>
        </p:xfrm>
        <a:graphic>
          <a:graphicData uri="http://schemas.openxmlformats.org/presentationml/2006/ole">
            <p:oleObj spid="_x0000_s164868" name="CorelDRAW" r:id="rId6" imgW="4426920" imgH="4404240" progId="">
              <p:embed/>
            </p:oleObj>
          </a:graphicData>
        </a:graphic>
      </p:graphicFrame>
      <p:grpSp>
        <p:nvGrpSpPr>
          <p:cNvPr id="144" name="Group 143"/>
          <p:cNvGrpSpPr/>
          <p:nvPr/>
        </p:nvGrpSpPr>
        <p:grpSpPr>
          <a:xfrm>
            <a:off x="3581400" y="2008187"/>
            <a:ext cx="1346652" cy="3124200"/>
            <a:chOff x="685800" y="4648200"/>
            <a:chExt cx="1346652" cy="1376850"/>
          </a:xfrm>
        </p:grpSpPr>
        <p:pic>
          <p:nvPicPr>
            <p:cNvPr id="145" name="Picture 29" descr="bl00544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5800" y="4648200"/>
              <a:ext cx="12954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" name="Text Box 91"/>
            <p:cNvSpPr txBox="1">
              <a:spLocks noChangeArrowheads="1"/>
            </p:cNvSpPr>
            <p:nvPr/>
          </p:nvSpPr>
          <p:spPr bwMode="auto">
            <a:xfrm>
              <a:off x="738188" y="5654675"/>
              <a:ext cx="1294264" cy="37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PH" sz="2000" b="1" dirty="0" smtClean="0">
                  <a:solidFill>
                    <a:schemeClr val="accent2"/>
                  </a:solidFill>
                  <a:latin typeface="+mj-lt"/>
                </a:rPr>
                <a:t>Financial</a:t>
              </a:r>
              <a:endParaRPr lang="en-PH" sz="2000" b="1" dirty="0">
                <a:solidFill>
                  <a:schemeClr val="accent2"/>
                </a:solidFill>
                <a:latin typeface="+mj-lt"/>
              </a:endParaRPr>
            </a:p>
            <a:p>
              <a:pPr algn="ctr" eaLnBrk="0" hangingPunct="0"/>
              <a:r>
                <a:rPr lang="en-PH" sz="2000" b="1" dirty="0">
                  <a:solidFill>
                    <a:schemeClr val="accent2"/>
                  </a:solidFill>
                  <a:latin typeface="+mj-lt"/>
                </a:rPr>
                <a:t>Institution</a:t>
              </a:r>
              <a:endParaRPr lang="en-US" sz="2000" b="1" dirty="0">
                <a:solidFill>
                  <a:schemeClr val="accent2"/>
                </a:solidFill>
                <a:latin typeface="+mj-lt"/>
              </a:endParaRPr>
            </a:p>
          </p:txBody>
        </p:sp>
      </p:grpSp>
      <p:cxnSp>
        <p:nvCxnSpPr>
          <p:cNvPr id="148" name="Straight Arrow Connector 147"/>
          <p:cNvCxnSpPr/>
          <p:nvPr/>
        </p:nvCxnSpPr>
        <p:spPr>
          <a:xfrm rot="5400000">
            <a:off x="4077494" y="5170486"/>
            <a:ext cx="381001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1295400" y="3074987"/>
            <a:ext cx="220980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5181600" y="2846387"/>
            <a:ext cx="228600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rot="5400000">
            <a:off x="7887493" y="3569494"/>
            <a:ext cx="381001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rot="5400000">
            <a:off x="7696993" y="5131593"/>
            <a:ext cx="762004" cy="158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16200000" flipV="1">
            <a:off x="7009607" y="5436393"/>
            <a:ext cx="304798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128" idx="0"/>
          </p:cNvCxnSpPr>
          <p:nvPr/>
        </p:nvCxnSpPr>
        <p:spPr>
          <a:xfrm rot="16200000" flipV="1">
            <a:off x="5867400" y="3074987"/>
            <a:ext cx="457200" cy="2133600"/>
          </a:xfrm>
          <a:prstGeom prst="bentConnector2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3" grpId="0"/>
      <p:bldP spid="115" grpId="0"/>
      <p:bldP spid="116" grpId="0"/>
      <p:bldP spid="121" grpId="0"/>
      <p:bldP spid="122" grpId="0"/>
      <p:bldP spid="125" grpId="0" animBg="1"/>
      <p:bldP spid="126" grpId="0" animBg="1"/>
      <p:bldP spid="127" grpId="0"/>
      <p:bldP spid="128" grpId="0" animBg="1"/>
      <p:bldP spid="1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30225" y="585787"/>
          <a:ext cx="765175" cy="760413"/>
        </p:xfrm>
        <a:graphic>
          <a:graphicData uri="http://schemas.openxmlformats.org/presentationml/2006/ole">
            <p:oleObj spid="_x0000_s165890" name="CorelDRAW" r:id="rId4" imgW="4426920" imgH="4404240" progId="">
              <p:embed/>
            </p:oleObj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>
                <a:latin typeface="+mj-lt"/>
              </a:rPr>
              <a:pPr>
                <a:defRPr/>
              </a:pPr>
              <a:t>36</a:t>
            </a:fld>
            <a:endParaRPr lang="fr-FR">
              <a:latin typeface="+mj-lt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447800" y="6096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Call Documents</a:t>
            </a:r>
          </a:p>
        </p:txBody>
      </p:sp>
      <p:sp>
        <p:nvSpPr>
          <p:cNvPr id="136" name="Rectangle 129"/>
          <p:cNvSpPr>
            <a:spLocks noChangeArrowheads="1"/>
          </p:cNvSpPr>
          <p:nvPr/>
        </p:nvSpPr>
        <p:spPr bwMode="auto">
          <a:xfrm>
            <a:off x="609600" y="1905000"/>
            <a:ext cx="7696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r>
              <a:rPr lang="en-US" b="1" u="sng" dirty="0">
                <a:solidFill>
                  <a:schemeClr val="accent2"/>
                </a:solidFill>
                <a:latin typeface="+mj-lt"/>
                <a:cs typeface="Arial" charset="0"/>
              </a:rPr>
              <a:t>Documents to be submitted upon call on the </a:t>
            </a:r>
            <a:r>
              <a:rPr lang="en-US" b="1" u="sng" dirty="0" smtClean="0">
                <a:solidFill>
                  <a:schemeClr val="accent2"/>
                </a:solidFill>
                <a:latin typeface="+mj-lt"/>
                <a:cs typeface="Arial" charset="0"/>
              </a:rPr>
              <a:t>guaranty within 30 calendar days from default date:</a:t>
            </a:r>
            <a:endParaRPr lang="en-US" b="1" u="sng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marL="457200" indent="-223838" algn="l"/>
            <a:r>
              <a:rPr lang="en-US" i="1" dirty="0">
                <a:solidFill>
                  <a:schemeClr val="accent2"/>
                </a:solidFill>
                <a:latin typeface="+mj-lt"/>
                <a:cs typeface="Arial" charset="0"/>
              </a:rPr>
              <a:t>- </a:t>
            </a:r>
            <a:r>
              <a:rPr lang="en-US" dirty="0">
                <a:solidFill>
                  <a:schemeClr val="accent2"/>
                </a:solidFill>
                <a:latin typeface="+mj-lt"/>
                <a:cs typeface="Arial" charset="0"/>
              </a:rPr>
              <a:t>Notice of claim</a:t>
            </a:r>
          </a:p>
          <a:p>
            <a:pPr marL="457200" indent="-223838" algn="l"/>
            <a:r>
              <a:rPr lang="en-US" dirty="0">
                <a:solidFill>
                  <a:schemeClr val="accent2"/>
                </a:solidFill>
                <a:latin typeface="+mj-lt"/>
                <a:cs typeface="Arial" charset="0"/>
              </a:rPr>
              <a:t>- Demand letter of bank to borrower</a:t>
            </a:r>
          </a:p>
          <a:p>
            <a:pPr marL="339725" indent="-106363" algn="l"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  <a:latin typeface="+mj-lt"/>
                <a:cs typeface="Arial" charset="0"/>
              </a:rPr>
              <a:t>Statement </a:t>
            </a:r>
            <a:r>
              <a:rPr lang="en-US" dirty="0">
                <a:solidFill>
                  <a:schemeClr val="accent2"/>
                </a:solidFill>
                <a:latin typeface="+mj-lt"/>
                <a:cs typeface="Arial" charset="0"/>
              </a:rPr>
              <a:t>of account and ledger</a:t>
            </a:r>
          </a:p>
          <a:p>
            <a:pPr marL="339725" indent="-106363" algn="l"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  <a:latin typeface="+mj-lt"/>
                <a:cs typeface="Arial" charset="0"/>
              </a:rPr>
              <a:t>Copies </a:t>
            </a:r>
            <a:r>
              <a:rPr lang="en-US" dirty="0">
                <a:solidFill>
                  <a:schemeClr val="accent2"/>
                </a:solidFill>
                <a:latin typeface="+mj-lt"/>
                <a:cs typeface="Arial" charset="0"/>
              </a:rPr>
              <a:t>of TCT, Tax Declaration,</a:t>
            </a:r>
          </a:p>
          <a:p>
            <a:pPr marL="457200" indent="-223838" algn="l"/>
            <a:r>
              <a:rPr lang="en-US" dirty="0">
                <a:solidFill>
                  <a:schemeClr val="accent2"/>
                </a:solidFill>
                <a:latin typeface="+mj-lt"/>
                <a:cs typeface="Arial" charset="0"/>
              </a:rPr>
              <a:t>  vicinity map, lot plan and house plan </a:t>
            </a:r>
          </a:p>
          <a:p>
            <a:pPr marL="457200" indent="-223838" algn="l"/>
            <a:r>
              <a:rPr lang="en-US" dirty="0">
                <a:solidFill>
                  <a:schemeClr val="accent2"/>
                </a:solidFill>
                <a:latin typeface="+mj-lt"/>
                <a:cs typeface="Arial" charset="0"/>
              </a:rPr>
              <a:t>- Bank appraisal report</a:t>
            </a:r>
          </a:p>
          <a:p>
            <a:pPr marL="339725" indent="-106363" algn="l">
              <a:buFontTx/>
              <a:buChar char="-"/>
            </a:pPr>
            <a:r>
              <a:rPr lang="en-US" dirty="0">
                <a:solidFill>
                  <a:schemeClr val="accent2"/>
                </a:solidFill>
                <a:latin typeface="+mj-lt"/>
                <a:cs typeface="Arial" charset="0"/>
              </a:rPr>
              <a:t> Audit evaluation </a:t>
            </a:r>
            <a:r>
              <a:rPr lang="en-US" dirty="0" smtClean="0">
                <a:solidFill>
                  <a:schemeClr val="accent2"/>
                </a:solidFill>
                <a:latin typeface="+mj-lt"/>
                <a:cs typeface="Arial" charset="0"/>
              </a:rPr>
              <a:t>sheet</a:t>
            </a:r>
            <a:endParaRPr lang="en-US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137" name="Rectangle 130"/>
          <p:cNvSpPr>
            <a:spLocks noChangeArrowheads="1"/>
          </p:cNvSpPr>
          <p:nvPr/>
        </p:nvSpPr>
        <p:spPr bwMode="auto">
          <a:xfrm>
            <a:off x="609600" y="4495800"/>
            <a:ext cx="8153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pPr eaLnBrk="0" hangingPunct="0"/>
            <a:r>
              <a:rPr lang="en-US" b="1" u="sng" dirty="0">
                <a:solidFill>
                  <a:schemeClr val="accent2"/>
                </a:solidFill>
                <a:latin typeface="+mj-lt"/>
                <a:cs typeface="Arial" charset="0"/>
              </a:rPr>
              <a:t>Documents to be submitted after receipt of Notice of Claim </a:t>
            </a:r>
            <a:r>
              <a:rPr lang="en-US" b="1" u="sng" dirty="0" smtClean="0">
                <a:solidFill>
                  <a:schemeClr val="accent2"/>
                </a:solidFill>
                <a:latin typeface="+mj-lt"/>
                <a:cs typeface="Arial" charset="0"/>
              </a:rPr>
              <a:t>Approval within 30 to 180 calendar days from receipt of notice of approval : </a:t>
            </a:r>
            <a:endParaRPr lang="en-US" b="1" u="sng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marL="339725" indent="-106363" algn="l"/>
            <a:r>
              <a:rPr lang="en-US" i="1" dirty="0">
                <a:solidFill>
                  <a:schemeClr val="accent2"/>
                </a:solidFill>
                <a:latin typeface="+mj-lt"/>
                <a:cs typeface="Arial" charset="0"/>
              </a:rPr>
              <a:t>- </a:t>
            </a:r>
            <a:r>
              <a:rPr lang="en-US" dirty="0">
                <a:solidFill>
                  <a:schemeClr val="accent2"/>
                </a:solidFill>
                <a:latin typeface="+mj-lt"/>
                <a:cs typeface="Arial" charset="0"/>
              </a:rPr>
              <a:t>Registered Deed of Assignment and Conveyance</a:t>
            </a:r>
          </a:p>
          <a:p>
            <a:pPr marL="339725" indent="-106363" algn="l"/>
            <a:r>
              <a:rPr lang="en-US" dirty="0">
                <a:solidFill>
                  <a:schemeClr val="accent2"/>
                </a:solidFill>
                <a:latin typeface="+mj-lt"/>
                <a:cs typeface="Arial" charset="0"/>
              </a:rPr>
              <a:t>- TCTs, tax declaration, tax receipts</a:t>
            </a:r>
          </a:p>
          <a:p>
            <a:pPr marL="339725" indent="-106363" algn="l"/>
            <a:r>
              <a:rPr lang="en-US" dirty="0">
                <a:solidFill>
                  <a:schemeClr val="accent2"/>
                </a:solidFill>
                <a:latin typeface="+mj-lt"/>
                <a:cs typeface="Arial" charset="0"/>
              </a:rPr>
              <a:t>- PNs, Loan Mortgage </a:t>
            </a:r>
            <a:r>
              <a:rPr lang="en-US" dirty="0" smtClean="0">
                <a:solidFill>
                  <a:schemeClr val="accent2"/>
                </a:solidFill>
                <a:latin typeface="+mj-lt"/>
                <a:cs typeface="Arial" charset="0"/>
              </a:rPr>
              <a:t>Agreement, REM</a:t>
            </a:r>
            <a:endParaRPr lang="en-US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marL="339725" indent="-106363" algn="l">
              <a:buFontTx/>
              <a:buChar char="-"/>
            </a:pPr>
            <a:r>
              <a:rPr lang="en-US" dirty="0">
                <a:solidFill>
                  <a:schemeClr val="accent2"/>
                </a:solidFill>
                <a:latin typeface="+mj-lt"/>
                <a:cs typeface="Arial" charset="0"/>
              </a:rPr>
              <a:t> Fire Insurance Policy duly assigned to </a:t>
            </a:r>
            <a:r>
              <a:rPr lang="en-US" dirty="0" smtClean="0">
                <a:solidFill>
                  <a:schemeClr val="accent2"/>
                </a:solidFill>
                <a:latin typeface="+mj-lt"/>
                <a:cs typeface="Arial" charset="0"/>
              </a:rPr>
              <a:t>HGC</a:t>
            </a:r>
          </a:p>
          <a:p>
            <a:pPr marL="339725" indent="-106363" algn="l"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  <a:latin typeface="+mj-lt"/>
                <a:cs typeface="Arial" charset="0"/>
              </a:rPr>
              <a:t>Bank Certification that all taxes and Homeowners Association dues  are updated</a:t>
            </a:r>
            <a:endParaRPr lang="en-US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 Box 2"/>
          <p:cNvSpPr txBox="1">
            <a:spLocks noChangeArrowheads="1"/>
          </p:cNvSpPr>
          <p:nvPr/>
        </p:nvSpPr>
        <p:spPr bwMode="gray">
          <a:xfrm>
            <a:off x="2482850" y="742890"/>
            <a:ext cx="5289550" cy="641350"/>
          </a:xfrm>
          <a:prstGeom prst="rect">
            <a:avLst/>
          </a:prstGeom>
          <a:noFill/>
          <a:ln w="79375" cmpd="tri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PH" sz="3600" b="1" dirty="0">
                <a:solidFill>
                  <a:schemeClr val="bg1"/>
                </a:solidFill>
              </a:rPr>
              <a:t>Performance Indicators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128" name="Object 3"/>
          <p:cNvGraphicFramePr>
            <a:graphicFrameLocks noChangeAspect="1"/>
          </p:cNvGraphicFramePr>
          <p:nvPr/>
        </p:nvGraphicFramePr>
        <p:xfrm>
          <a:off x="228600" y="590490"/>
          <a:ext cx="762000" cy="758825"/>
        </p:xfrm>
        <a:graphic>
          <a:graphicData uri="http://schemas.openxmlformats.org/presentationml/2006/ole">
            <p:oleObj spid="_x0000_s80901" name="CorelDRAW" r:id="rId4" imgW="4426920" imgH="4404240" progId="">
              <p:embed/>
            </p:oleObj>
          </a:graphicData>
        </a:graphic>
      </p:graphicFrame>
      <p:sp>
        <p:nvSpPr>
          <p:cNvPr id="129" name="Rectangle 4"/>
          <p:cNvSpPr>
            <a:spLocks noChangeArrowheads="1"/>
          </p:cNvSpPr>
          <p:nvPr/>
        </p:nvSpPr>
        <p:spPr bwMode="gray">
          <a:xfrm>
            <a:off x="609600" y="3938528"/>
            <a:ext cx="8305800" cy="461665"/>
          </a:xfrm>
          <a:prstGeom prst="rect">
            <a:avLst/>
          </a:prstGeom>
          <a:solidFill>
            <a:srgbClr val="58D947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58D947"/>
            </a:extrusionClr>
          </a:sp3d>
        </p:spPr>
        <p:txBody>
          <a:bodyPr>
            <a:spAutoFit/>
            <a:flatTx/>
          </a:bodyPr>
          <a:lstStyle/>
          <a:p>
            <a:r>
              <a:rPr lang="en-PH" sz="2400" b="1" dirty="0">
                <a:solidFill>
                  <a:srgbClr val="FAF2C2"/>
                </a:solidFill>
              </a:rPr>
              <a:t>Outstanding Guaranty as of Dec. </a:t>
            </a:r>
            <a:r>
              <a:rPr lang="en-PH" sz="2400" b="1" dirty="0" smtClean="0">
                <a:solidFill>
                  <a:srgbClr val="FAF2C2"/>
                </a:solidFill>
              </a:rPr>
              <a:t>2012  P   82.40B</a:t>
            </a:r>
            <a:endParaRPr lang="en-PH" sz="2400" b="1" dirty="0">
              <a:solidFill>
                <a:srgbClr val="FAF2C2"/>
              </a:solidFill>
            </a:endParaRPr>
          </a:p>
        </p:txBody>
      </p:sp>
      <p:sp>
        <p:nvSpPr>
          <p:cNvPr id="130" name="Rectangle 5"/>
          <p:cNvSpPr>
            <a:spLocks noChangeArrowheads="1"/>
          </p:cNvSpPr>
          <p:nvPr/>
        </p:nvSpPr>
        <p:spPr bwMode="gray">
          <a:xfrm>
            <a:off x="609600" y="2800290"/>
            <a:ext cx="8229600" cy="461665"/>
          </a:xfrm>
          <a:prstGeom prst="rect">
            <a:avLst/>
          </a:prstGeom>
          <a:solidFill>
            <a:srgbClr val="97198E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7198E"/>
            </a:extrusionClr>
          </a:sp3d>
        </p:spPr>
        <p:txBody>
          <a:bodyPr>
            <a:spAutoFit/>
            <a:flatTx/>
          </a:bodyPr>
          <a:lstStyle/>
          <a:p>
            <a:r>
              <a:rPr lang="en-PH" sz="2400" b="1" dirty="0">
                <a:solidFill>
                  <a:schemeClr val="bg1"/>
                </a:solidFill>
              </a:rPr>
              <a:t>Guaranty Capacity </a:t>
            </a:r>
            <a:r>
              <a:rPr lang="en-PH" sz="2400" b="1" dirty="0" smtClean="0">
                <a:solidFill>
                  <a:schemeClr val="bg1"/>
                </a:solidFill>
              </a:rPr>
              <a:t>as of Dec. 2012</a:t>
            </a:r>
            <a:r>
              <a:rPr lang="en-PH" sz="2400" b="1" dirty="0">
                <a:solidFill>
                  <a:schemeClr val="bg1"/>
                </a:solidFill>
              </a:rPr>
              <a:t>	</a:t>
            </a:r>
            <a:r>
              <a:rPr lang="en-PH" sz="2400" b="1" dirty="0" smtClean="0">
                <a:solidFill>
                  <a:schemeClr val="bg1"/>
                </a:solidFill>
              </a:rPr>
              <a:t>  </a:t>
            </a:r>
            <a:r>
              <a:rPr lang="en-PH" sz="2400" b="1" dirty="0">
                <a:solidFill>
                  <a:schemeClr val="bg1"/>
                </a:solidFill>
              </a:rPr>
              <a:t>P   </a:t>
            </a:r>
            <a:r>
              <a:rPr lang="en-PH" sz="2400" b="1" dirty="0" smtClean="0">
                <a:solidFill>
                  <a:schemeClr val="bg1"/>
                </a:solidFill>
              </a:rPr>
              <a:t>145.39B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gray">
          <a:xfrm>
            <a:off x="609600" y="5162490"/>
            <a:ext cx="8305800" cy="400110"/>
          </a:xfrm>
          <a:prstGeom prst="rect">
            <a:avLst/>
          </a:prstGeom>
          <a:solidFill>
            <a:srgbClr val="F9FC70">
              <a:alpha val="94116"/>
            </a:srgb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9FC70"/>
            </a:extrusionClr>
          </a:sp3d>
        </p:spPr>
        <p:txBody>
          <a:bodyPr>
            <a:spAutoFit/>
            <a:flatTx/>
          </a:bodyPr>
          <a:lstStyle/>
          <a:p>
            <a:r>
              <a:rPr lang="en-PH" sz="2000" b="1" dirty="0">
                <a:solidFill>
                  <a:srgbClr val="2831DC"/>
                </a:solidFill>
              </a:rPr>
              <a:t>Net Income from </a:t>
            </a:r>
            <a:r>
              <a:rPr lang="en-PH" sz="2000" b="1" dirty="0" smtClean="0">
                <a:solidFill>
                  <a:srgbClr val="2831DC"/>
                </a:solidFill>
              </a:rPr>
              <a:t>Operations as of Dec. 2012 </a:t>
            </a:r>
            <a:r>
              <a:rPr lang="en-PH" sz="2000" b="1" dirty="0">
                <a:solidFill>
                  <a:srgbClr val="2831DC"/>
                </a:solidFill>
              </a:rPr>
              <a:t>	</a:t>
            </a:r>
            <a:r>
              <a:rPr lang="en-PH" sz="2000" b="1" dirty="0" smtClean="0">
                <a:solidFill>
                  <a:srgbClr val="2831DC"/>
                </a:solidFill>
              </a:rPr>
              <a:t>   </a:t>
            </a:r>
            <a:r>
              <a:rPr lang="en-PH" sz="2000" b="1" dirty="0">
                <a:solidFill>
                  <a:srgbClr val="2831DC"/>
                </a:solidFill>
              </a:rPr>
              <a:t>P   </a:t>
            </a:r>
            <a:r>
              <a:rPr lang="en-PH" sz="2000" b="1" dirty="0" smtClean="0">
                <a:solidFill>
                  <a:srgbClr val="2831DC"/>
                </a:solidFill>
              </a:rPr>
              <a:t>457.59M</a:t>
            </a:r>
            <a:endParaRPr lang="en-US" sz="2000" b="1" dirty="0">
              <a:solidFill>
                <a:srgbClr val="2831D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gray">
          <a:xfrm>
            <a:off x="3429000" y="420469"/>
            <a:ext cx="4715778" cy="646331"/>
          </a:xfrm>
          <a:prstGeom prst="rect">
            <a:avLst/>
          </a:prstGeom>
          <a:noFill/>
          <a:ln w="79375" cmpd="tri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PH" sz="3600" b="1" u="sng" dirty="0">
                <a:solidFill>
                  <a:schemeClr val="accent5">
                    <a:lumMod val="50000"/>
                  </a:schemeClr>
                </a:solidFill>
              </a:rPr>
              <a:t>Top 10 </a:t>
            </a:r>
            <a:r>
              <a:rPr lang="en-PH" sz="3600" b="1" u="sng" dirty="0" smtClean="0">
                <a:solidFill>
                  <a:schemeClr val="accent5">
                    <a:lumMod val="50000"/>
                  </a:schemeClr>
                </a:solidFill>
              </a:rPr>
              <a:t>Client- Banks</a:t>
            </a:r>
            <a:endParaRPr lang="en-US" sz="36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685800" y="457200"/>
          <a:ext cx="762000" cy="758825"/>
        </p:xfrm>
        <a:graphic>
          <a:graphicData uri="http://schemas.openxmlformats.org/presentationml/2006/ole">
            <p:oleObj spid="_x0000_s81922" name="CorelDRAW" r:id="rId4" imgW="4426920" imgH="4404240" progId="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75507" y="1524000"/>
          <a:ext cx="4173093" cy="4288790"/>
        </p:xfrm>
        <a:graphic>
          <a:graphicData uri="http://schemas.openxmlformats.org/drawingml/2006/table">
            <a:tbl>
              <a:tblPr/>
              <a:tblGrid>
                <a:gridCol w="4173093"/>
              </a:tblGrid>
              <a:tr h="308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BPI FAMILY SAVINGS BANK</a:t>
                      </a:r>
                      <a:endParaRPr lang="en-US" sz="2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RCBC SAVINGS</a:t>
                      </a:r>
                      <a:endParaRPr lang="en-US" sz="2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4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PS BANK</a:t>
                      </a:r>
                      <a:endParaRPr lang="en-US" sz="2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METRO BANK</a:t>
                      </a:r>
                      <a:endParaRPr lang="en-US" sz="2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EASTWEST</a:t>
                      </a:r>
                      <a:endParaRPr lang="en-US" sz="26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4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PLANTERS BANK</a:t>
                      </a:r>
                      <a:endParaRPr lang="en-US" sz="26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UNIONBANK</a:t>
                      </a:r>
                      <a:endParaRPr lang="en-US" sz="2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STERLING BANK</a:t>
                      </a:r>
                      <a:endParaRPr lang="en-US" sz="26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MALAYAN</a:t>
                      </a:r>
                      <a:endParaRPr lang="en-US" sz="2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PHILIPPINE NATIONAL BANK</a:t>
                      </a:r>
                      <a:endParaRPr lang="en-US" sz="2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19007-F420-4D2A-9018-C0AA137F1CEE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gray">
          <a:xfrm>
            <a:off x="2133600" y="496669"/>
            <a:ext cx="7010400" cy="646331"/>
          </a:xfrm>
          <a:prstGeom prst="rect">
            <a:avLst/>
          </a:prstGeom>
          <a:noFill/>
          <a:ln w="79375" cmpd="tri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</a:rPr>
              <a:t>Top 10 Client - Developers</a:t>
            </a:r>
            <a:endParaRPr lang="en-US" sz="36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609600" y="536575"/>
          <a:ext cx="762000" cy="758825"/>
        </p:xfrm>
        <a:graphic>
          <a:graphicData uri="http://schemas.openxmlformats.org/presentationml/2006/ole">
            <p:oleObj spid="_x0000_s82946" name="CorelDRAW" r:id="rId4" imgW="4426920" imgH="4404240" progId="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34740" y="1600200"/>
          <a:ext cx="4366260" cy="4124330"/>
        </p:xfrm>
        <a:graphic>
          <a:graphicData uri="http://schemas.openxmlformats.org/drawingml/2006/table">
            <a:tbl>
              <a:tblPr/>
              <a:tblGrid>
                <a:gridCol w="436626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AYALA LAND</a:t>
                      </a: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CITYLAND GROUP</a:t>
                      </a: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CENTURY</a:t>
                      </a:r>
                      <a:r>
                        <a:rPr lang="en-US" sz="25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 PROPERTIES </a:t>
                      </a: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PRO-FRIENDS</a:t>
                      </a: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FILINVEST</a:t>
                      </a: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SUNTRUST PROPERTIES</a:t>
                      </a: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PUEBLO DE ORO</a:t>
                      </a:r>
                      <a:endParaRPr lang="en-US" sz="25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ROBINSONS LAND</a:t>
                      </a: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NGG PROPERTIES</a:t>
                      </a:r>
                      <a:endParaRPr lang="en-US" sz="25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CITYSTATE PROPERTIES</a:t>
                      </a: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19007-F420-4D2A-9018-C0AA137F1CEE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6858000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MANDATES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4600" y="3689449"/>
            <a:ext cx="6400800" cy="1027926"/>
          </a:xfrm>
          <a:prstGeom prst="roundRect">
            <a:avLst>
              <a:gd name="adj" fmla="val 12796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To mobilize private funds for home lending</a:t>
            </a:r>
            <a:endParaRPr lang="en-US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2438400" y="1676400"/>
            <a:ext cx="6457950" cy="1545729"/>
          </a:xfrm>
          <a:prstGeom prst="roundRect">
            <a:avLst>
              <a:gd name="adj" fmla="val 19046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Promote homebuilding and land ownership through self-help and </a:t>
            </a:r>
            <a:r>
              <a:rPr lang="en-US" sz="2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cooperativism</a:t>
            </a:r>
            <a:endParaRPr lang="en-US" sz="28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ph idx="1"/>
          </p:nvPr>
        </p:nvGraphicFramePr>
        <p:xfrm>
          <a:off x="228600" y="384175"/>
          <a:ext cx="762000" cy="758825"/>
        </p:xfrm>
        <a:graphic>
          <a:graphicData uri="http://schemas.openxmlformats.org/presentationml/2006/ole">
            <p:oleObj spid="_x0000_s54274" name="CorelDRAW" r:id="rId4" imgW="4426920" imgH="4404240" progId="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19007-F420-4D2A-9018-C0AA137F1CE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3733800" y="1683067"/>
          <a:ext cx="1600200" cy="1593533"/>
        </p:xfrm>
        <a:graphic>
          <a:graphicData uri="http://schemas.openxmlformats.org/presentationml/2006/ole">
            <p:oleObj spid="_x0000_s96258" name="CorelDRAW" r:id="rId4" imgW="4426920" imgH="440424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3352800"/>
            <a:ext cx="64501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Visit us at:</a:t>
            </a:r>
          </a:p>
          <a:p>
            <a:pPr algn="ctr"/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Home Guaranty Corporation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335 Sen. Gil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Puyat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Avenue, Makati City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Tel. No. +63  2 8964116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www.hgc.gov.ph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76400" y="206375"/>
            <a:ext cx="5943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Guaranty Concept</a:t>
            </a:r>
          </a:p>
        </p:txBody>
      </p:sp>
      <p:sp>
        <p:nvSpPr>
          <p:cNvPr id="3" name="Freeform 3"/>
          <p:cNvSpPr>
            <a:spLocks noEditPoints="1"/>
          </p:cNvSpPr>
          <p:nvPr/>
        </p:nvSpPr>
        <p:spPr bwMode="gray">
          <a:xfrm rot="16200000">
            <a:off x="1600200" y="-304800"/>
            <a:ext cx="5410200" cy="8153400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Box 92"/>
          <p:cNvSpPr txBox="1">
            <a:spLocks noChangeArrowheads="1"/>
          </p:cNvSpPr>
          <p:nvPr/>
        </p:nvSpPr>
        <p:spPr bwMode="auto">
          <a:xfrm>
            <a:off x="346075" y="6443663"/>
            <a:ext cx="348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Subdivision Development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Text Box 95"/>
          <p:cNvSpPr txBox="1">
            <a:spLocks noChangeArrowheads="1"/>
          </p:cNvSpPr>
          <p:nvPr/>
        </p:nvSpPr>
        <p:spPr bwMode="auto">
          <a:xfrm>
            <a:off x="6275388" y="6400800"/>
            <a:ext cx="245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Home Acquisition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" name="AutoShape 115"/>
          <p:cNvSpPr>
            <a:spLocks noChangeArrowheads="1"/>
          </p:cNvSpPr>
          <p:nvPr/>
        </p:nvSpPr>
        <p:spPr bwMode="gray">
          <a:xfrm>
            <a:off x="4162425" y="2362200"/>
            <a:ext cx="485775" cy="685800"/>
          </a:xfrm>
          <a:prstGeom prst="downArrow">
            <a:avLst>
              <a:gd name="adj1" fmla="val 50000"/>
              <a:gd name="adj2" fmla="val 3529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AutoShape 119"/>
          <p:cNvSpPr>
            <a:spLocks noChangeArrowheads="1"/>
          </p:cNvSpPr>
          <p:nvPr/>
        </p:nvSpPr>
        <p:spPr bwMode="gray">
          <a:xfrm>
            <a:off x="6905625" y="4191000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AutoShape 118"/>
          <p:cNvSpPr>
            <a:spLocks noChangeArrowheads="1"/>
          </p:cNvSpPr>
          <p:nvPr/>
        </p:nvSpPr>
        <p:spPr bwMode="gray">
          <a:xfrm>
            <a:off x="1219200" y="4343400"/>
            <a:ext cx="485775" cy="685800"/>
          </a:xfrm>
          <a:prstGeom prst="downArrow">
            <a:avLst>
              <a:gd name="adj1" fmla="val 50000"/>
              <a:gd name="adj2" fmla="val 3529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AutoShape 117"/>
          <p:cNvSpPr>
            <a:spLocks noChangeArrowheads="1"/>
          </p:cNvSpPr>
          <p:nvPr/>
        </p:nvSpPr>
        <p:spPr bwMode="gray">
          <a:xfrm rot="5400000">
            <a:off x="2805112" y="3186113"/>
            <a:ext cx="485775" cy="914400"/>
          </a:xfrm>
          <a:prstGeom prst="downArrow">
            <a:avLst>
              <a:gd name="adj1" fmla="val 50000"/>
              <a:gd name="adj2" fmla="val 470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AutoShape 116"/>
          <p:cNvSpPr>
            <a:spLocks noChangeArrowheads="1"/>
          </p:cNvSpPr>
          <p:nvPr/>
        </p:nvSpPr>
        <p:spPr bwMode="gray">
          <a:xfrm rot="16200000">
            <a:off x="5395912" y="3186113"/>
            <a:ext cx="485775" cy="914400"/>
          </a:xfrm>
          <a:prstGeom prst="downArrow">
            <a:avLst>
              <a:gd name="adj1" fmla="val 50000"/>
              <a:gd name="adj2" fmla="val 470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25" descr="j04361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953000"/>
            <a:ext cx="3352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21"/>
          <p:cNvGrpSpPr>
            <a:grpSpLocks/>
          </p:cNvGrpSpPr>
          <p:nvPr/>
        </p:nvGrpSpPr>
        <p:grpSpPr bwMode="auto">
          <a:xfrm>
            <a:off x="457200" y="2667000"/>
            <a:ext cx="2133600" cy="1752600"/>
            <a:chOff x="240" y="1680"/>
            <a:chExt cx="1344" cy="1104"/>
          </a:xfrm>
        </p:grpSpPr>
        <p:sp>
          <p:nvSpPr>
            <p:cNvPr id="13" name="Oval 7"/>
            <p:cNvSpPr>
              <a:spLocks noChangeArrowheads="1"/>
            </p:cNvSpPr>
            <p:nvPr/>
          </p:nvSpPr>
          <p:spPr bwMode="gray">
            <a:xfrm>
              <a:off x="240" y="1680"/>
              <a:ext cx="1344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1800" dirty="0">
                <a:solidFill>
                  <a:schemeClr val="tx2"/>
                </a:solidFill>
              </a:endParaRPr>
            </a:p>
          </p:txBody>
        </p:sp>
        <p:pic>
          <p:nvPicPr>
            <p:cNvPr id="14" name="Picture 27" descr="j036346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5" y="1872"/>
              <a:ext cx="89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88"/>
            <p:cNvSpPr txBox="1">
              <a:spLocks noChangeArrowheads="1"/>
            </p:cNvSpPr>
            <p:nvPr/>
          </p:nvSpPr>
          <p:spPr bwMode="auto">
            <a:xfrm>
              <a:off x="525" y="2496"/>
              <a:ext cx="8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PH" sz="1400" b="1" dirty="0">
                  <a:solidFill>
                    <a:schemeClr val="bg1"/>
                  </a:solidFill>
                  <a:latin typeface="Verdana" pitchFamily="34" charset="0"/>
                </a:rPr>
                <a:t>Developers</a:t>
              </a:r>
              <a:endParaRPr lang="en-US" sz="1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6" name="Group 127"/>
          <p:cNvGrpSpPr>
            <a:grpSpLocks/>
          </p:cNvGrpSpPr>
          <p:nvPr/>
        </p:nvGrpSpPr>
        <p:grpSpPr bwMode="auto">
          <a:xfrm>
            <a:off x="3429000" y="1066800"/>
            <a:ext cx="1981200" cy="1524000"/>
            <a:chOff x="2112" y="672"/>
            <a:chExt cx="1248" cy="960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gray">
            <a:xfrm>
              <a:off x="2112" y="672"/>
              <a:ext cx="1248" cy="96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1800" dirty="0">
                <a:solidFill>
                  <a:schemeClr val="tx2"/>
                </a:solidFill>
              </a:endParaRPr>
            </a:p>
          </p:txBody>
        </p:sp>
        <p:pic>
          <p:nvPicPr>
            <p:cNvPr id="18" name="Picture 20" descr="HGC Logo Black B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0" y="846"/>
              <a:ext cx="670" cy="49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90"/>
            <p:cNvSpPr txBox="1">
              <a:spLocks noChangeArrowheads="1"/>
            </p:cNvSpPr>
            <p:nvPr/>
          </p:nvSpPr>
          <p:spPr bwMode="auto">
            <a:xfrm>
              <a:off x="2400" y="1344"/>
              <a:ext cx="6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PH" sz="1400" b="1" dirty="0">
                  <a:solidFill>
                    <a:schemeClr val="bg1"/>
                  </a:solidFill>
                  <a:latin typeface="Verdana" pitchFamily="34" charset="0"/>
                </a:rPr>
                <a:t>Guaranty</a:t>
              </a:r>
              <a:endParaRPr lang="en-US" sz="1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20" name="Group 125"/>
          <p:cNvGrpSpPr>
            <a:grpSpLocks/>
          </p:cNvGrpSpPr>
          <p:nvPr/>
        </p:nvGrpSpPr>
        <p:grpSpPr bwMode="auto">
          <a:xfrm>
            <a:off x="304800" y="5029200"/>
            <a:ext cx="3200400" cy="1447800"/>
            <a:chOff x="0" y="3168"/>
            <a:chExt cx="2208" cy="923"/>
          </a:xfrm>
        </p:grpSpPr>
        <p:graphicFrame>
          <p:nvGraphicFramePr>
            <p:cNvPr id="21" name="Object 3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0" y="3168"/>
            <a:ext cx="2208" cy="923"/>
          </p:xfrm>
          <a:graphic>
            <a:graphicData uri="http://schemas.openxmlformats.org/presentationml/2006/ole">
              <p:oleObj spid="_x0000_s55298" name="Clip" r:id="rId7" imgW="5416200" imgH="3375000" progId="">
                <p:embed/>
              </p:oleObj>
            </a:graphicData>
          </a:graphic>
        </p:graphicFrame>
        <p:pic>
          <p:nvPicPr>
            <p:cNvPr id="22" name="Picture 34" descr="MCj0424760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" y="3648"/>
              <a:ext cx="34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40" descr="MCj0424760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04" y="3648"/>
              <a:ext cx="346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7" descr="MCj0424760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0" y="3456"/>
              <a:ext cx="3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9" descr="MCj0424760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05" y="3312"/>
              <a:ext cx="30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93" descr="MCj0424760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4" y="3744"/>
              <a:ext cx="346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122"/>
          <p:cNvGrpSpPr>
            <a:grpSpLocks/>
          </p:cNvGrpSpPr>
          <p:nvPr/>
        </p:nvGrpSpPr>
        <p:grpSpPr bwMode="auto">
          <a:xfrm>
            <a:off x="6096000" y="2667000"/>
            <a:ext cx="2057400" cy="1752600"/>
            <a:chOff x="3792" y="1680"/>
            <a:chExt cx="1296" cy="1104"/>
          </a:xfrm>
        </p:grpSpPr>
        <p:sp>
          <p:nvSpPr>
            <p:cNvPr id="28" name="Oval 8"/>
            <p:cNvSpPr>
              <a:spLocks noChangeArrowheads="1"/>
            </p:cNvSpPr>
            <p:nvPr/>
          </p:nvSpPr>
          <p:spPr bwMode="gray">
            <a:xfrm>
              <a:off x="3792" y="1680"/>
              <a:ext cx="1296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1800" dirty="0">
                <a:solidFill>
                  <a:schemeClr val="tx2"/>
                </a:solidFill>
              </a:endParaRPr>
            </a:p>
          </p:txBody>
        </p:sp>
        <p:pic>
          <p:nvPicPr>
            <p:cNvPr id="29" name="Picture 102" descr="MCj03975780000[1]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36" y="1728"/>
              <a:ext cx="1008" cy="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01"/>
            <p:cNvSpPr txBox="1">
              <a:spLocks noChangeArrowheads="1"/>
            </p:cNvSpPr>
            <p:nvPr/>
          </p:nvSpPr>
          <p:spPr bwMode="auto">
            <a:xfrm>
              <a:off x="4037" y="2448"/>
              <a:ext cx="9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PH" sz="1400" b="1" dirty="0">
                  <a:solidFill>
                    <a:schemeClr val="bg1"/>
                  </a:solidFill>
                  <a:latin typeface="Verdana" pitchFamily="34" charset="0"/>
                </a:rPr>
                <a:t>Homebuyers</a:t>
              </a:r>
              <a:endParaRPr lang="en-US" sz="1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31" name="Group 126"/>
          <p:cNvGrpSpPr>
            <a:grpSpLocks/>
          </p:cNvGrpSpPr>
          <p:nvPr/>
        </p:nvGrpSpPr>
        <p:grpSpPr bwMode="auto">
          <a:xfrm>
            <a:off x="3352800" y="3048000"/>
            <a:ext cx="2057400" cy="1828800"/>
            <a:chOff x="2064" y="1920"/>
            <a:chExt cx="1296" cy="1152"/>
          </a:xfrm>
        </p:grpSpPr>
        <p:sp>
          <p:nvSpPr>
            <p:cNvPr id="32" name="Oval 6"/>
            <p:cNvSpPr>
              <a:spLocks noChangeArrowheads="1"/>
            </p:cNvSpPr>
            <p:nvPr/>
          </p:nvSpPr>
          <p:spPr bwMode="gray">
            <a:xfrm>
              <a:off x="2064" y="1920"/>
              <a:ext cx="1296" cy="115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1800" dirty="0">
                <a:solidFill>
                  <a:schemeClr val="tx2"/>
                </a:solidFill>
              </a:endParaRPr>
            </a:p>
          </p:txBody>
        </p:sp>
        <p:pic>
          <p:nvPicPr>
            <p:cNvPr id="33" name="Picture 29" descr="bl00544a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04" y="2016"/>
              <a:ext cx="81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91"/>
            <p:cNvSpPr txBox="1">
              <a:spLocks noChangeArrowheads="1"/>
            </p:cNvSpPr>
            <p:nvPr/>
          </p:nvSpPr>
          <p:spPr bwMode="auto">
            <a:xfrm>
              <a:off x="2337" y="2650"/>
              <a:ext cx="7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PH" sz="1400" b="1" dirty="0">
                  <a:solidFill>
                    <a:schemeClr val="bg1"/>
                  </a:solidFill>
                  <a:latin typeface="Verdana" pitchFamily="34" charset="0"/>
                </a:rPr>
                <a:t>Financing</a:t>
              </a:r>
            </a:p>
            <a:p>
              <a:pPr algn="ctr" eaLnBrk="0" hangingPunct="0"/>
              <a:r>
                <a:rPr lang="en-PH" sz="1400" b="1" dirty="0">
                  <a:solidFill>
                    <a:schemeClr val="bg1"/>
                  </a:solidFill>
                  <a:latin typeface="Verdana" pitchFamily="34" charset="0"/>
                </a:rPr>
                <a:t>Institution</a:t>
              </a:r>
              <a:endParaRPr lang="en-US" sz="1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35" name="Text Box 123"/>
          <p:cNvSpPr txBox="1">
            <a:spLocks noChangeArrowheads="1"/>
          </p:cNvSpPr>
          <p:nvPr/>
        </p:nvSpPr>
        <p:spPr bwMode="auto">
          <a:xfrm>
            <a:off x="2355850" y="2759075"/>
            <a:ext cx="1697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PH" sz="14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Developmental</a:t>
            </a:r>
          </a:p>
          <a:p>
            <a:pPr algn="ctr" eaLnBrk="0" hangingPunct="0"/>
            <a:r>
              <a:rPr lang="en-PH" sz="14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Loans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6" name="Text Box 124"/>
          <p:cNvSpPr txBox="1">
            <a:spLocks noChangeArrowheads="1"/>
          </p:cNvSpPr>
          <p:nvPr/>
        </p:nvSpPr>
        <p:spPr bwMode="auto">
          <a:xfrm>
            <a:off x="5249863" y="2759075"/>
            <a:ext cx="776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PH" sz="14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Home</a:t>
            </a:r>
          </a:p>
          <a:p>
            <a:pPr eaLnBrk="0" hangingPunct="0"/>
            <a:r>
              <a:rPr lang="en-PH" sz="14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Loans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37" name="Object 133"/>
          <p:cNvGraphicFramePr>
            <a:graphicFrameLocks noChangeAspect="1"/>
          </p:cNvGraphicFramePr>
          <p:nvPr/>
        </p:nvGraphicFramePr>
        <p:xfrm>
          <a:off x="304800" y="384175"/>
          <a:ext cx="762000" cy="758825"/>
        </p:xfrm>
        <a:graphic>
          <a:graphicData uri="http://schemas.openxmlformats.org/presentationml/2006/ole">
            <p:oleObj spid="_x0000_s55299" name="CorelDRAW" r:id="rId11" imgW="4426920" imgH="4404240" progId="">
              <p:embed/>
            </p:oleObj>
          </a:graphicData>
        </a:graphic>
      </p:graphicFrame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F9B4-247F-4121-B0FE-2E6A3FA0429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Object 54"/>
          <p:cNvGraphicFramePr>
            <a:graphicFrameLocks noChangeAspect="1"/>
          </p:cNvGraphicFramePr>
          <p:nvPr/>
        </p:nvGraphicFramePr>
        <p:xfrm>
          <a:off x="304800" y="455612"/>
          <a:ext cx="765175" cy="762001"/>
        </p:xfrm>
        <a:graphic>
          <a:graphicData uri="http://schemas.openxmlformats.org/presentationml/2006/ole">
            <p:oleObj spid="_x0000_s97282" name="CorelDRAW" r:id="rId4" imgW="4426920" imgH="4404240" progId="">
              <p:embed/>
            </p:oleObj>
          </a:graphicData>
        </a:graphic>
      </p:graphicFrame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1371600" y="533400"/>
            <a:ext cx="73152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the HGC Guaranty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9319007-F420-4D2A-9018-C0AA137F1CEE}" type="slidenum">
              <a:rPr lang="fr-FR" smtClean="0">
                <a:latin typeface="+mj-lt"/>
              </a:rPr>
              <a:pPr>
                <a:defRPr/>
              </a:pPr>
              <a:t>6</a:t>
            </a:fld>
            <a:endParaRPr lang="fr-FR">
              <a:latin typeface="+mj-lt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1600200" y="2057400"/>
            <a:ext cx="6096000" cy="1066800"/>
          </a:xfrm>
          <a:prstGeom prst="roundRect">
            <a:avLst>
              <a:gd name="adj" fmla="val 19046"/>
            </a:avLst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2"/>
                </a:solidFill>
                <a:latin typeface="+mj-lt"/>
              </a:rPr>
              <a:t>Risk Cover</a:t>
            </a:r>
            <a:endParaRPr lang="en-US" sz="6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762000" y="4191000"/>
            <a:ext cx="7924800" cy="2281476"/>
          </a:xfrm>
          <a:prstGeom prst="wedgeRoundRectCallout">
            <a:avLst>
              <a:gd name="adj1" fmla="val -155"/>
              <a:gd name="adj2" fmla="val -89270"/>
              <a:gd name="adj3" fmla="val 16667"/>
            </a:avLst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square" anchor="ctr">
            <a:spAutoFit/>
            <a:flatTx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2"/>
                </a:solidFill>
                <a:latin typeface="+mj-lt"/>
              </a:rPr>
              <a:t>100%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100" b="1" dirty="0" smtClean="0">
                <a:solidFill>
                  <a:schemeClr val="accent2"/>
                </a:solidFill>
                <a:latin typeface="+mj-lt"/>
              </a:rPr>
              <a:t>on outstanding principal obligation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accent2"/>
                </a:solidFill>
                <a:latin typeface="+mj-lt"/>
              </a:rPr>
              <a:t>+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interest and yields up to </a:t>
            </a:r>
            <a:r>
              <a:rPr lang="en-US" sz="4000" b="1" dirty="0" smtClean="0">
                <a:solidFill>
                  <a:schemeClr val="accent2"/>
                </a:solidFill>
                <a:latin typeface="+mj-lt"/>
              </a:rPr>
              <a:t>11%</a:t>
            </a:r>
            <a:endParaRPr lang="en-PH" sz="2400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Object 54"/>
          <p:cNvGraphicFramePr>
            <a:graphicFrameLocks noChangeAspect="1"/>
          </p:cNvGraphicFramePr>
          <p:nvPr/>
        </p:nvGraphicFramePr>
        <p:xfrm>
          <a:off x="304800" y="455612"/>
          <a:ext cx="765175" cy="762001"/>
        </p:xfrm>
        <a:graphic>
          <a:graphicData uri="http://schemas.openxmlformats.org/presentationml/2006/ole">
            <p:oleObj spid="_x0000_s135170" name="CorelDRAW" r:id="rId4" imgW="4426920" imgH="4404240" progId="">
              <p:embed/>
            </p:oleObj>
          </a:graphicData>
        </a:graphic>
      </p:graphicFrame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9319007-F420-4D2A-9018-C0AA137F1CEE}" type="slidenum">
              <a:rPr lang="fr-FR" smtClean="0">
                <a:latin typeface="+mj-lt"/>
              </a:rPr>
              <a:pPr>
                <a:defRPr/>
              </a:pPr>
              <a:t>7</a:t>
            </a:fld>
            <a:endParaRPr lang="fr-FR"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47800" y="533400"/>
            <a:ext cx="6858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the HGC Guaranty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838200" y="2209800"/>
            <a:ext cx="7620000" cy="2133600"/>
          </a:xfrm>
          <a:prstGeom prst="roundRect">
            <a:avLst>
              <a:gd name="adj" fmla="val 19046"/>
            </a:avLst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2"/>
                </a:solidFill>
                <a:latin typeface="+mj-lt"/>
              </a:rPr>
              <a:t>Exemption from BSP 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accent2"/>
                </a:solidFill>
                <a:latin typeface="+mj-lt"/>
              </a:rPr>
              <a:t>Capital Reserve Requirement 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accent2"/>
                </a:solidFill>
                <a:latin typeface="+mj-lt"/>
              </a:rPr>
              <a:t>for Credit Risk</a:t>
            </a:r>
            <a:endParaRPr lang="en-US" sz="4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685800" y="5225177"/>
            <a:ext cx="8001000" cy="1328023"/>
          </a:xfrm>
          <a:prstGeom prst="wedgeRoundRectCallout">
            <a:avLst>
              <a:gd name="adj1" fmla="val -1064"/>
              <a:gd name="adj2" fmla="val -102101"/>
              <a:gd name="adj3" fmla="val 16667"/>
            </a:avLst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square" anchor="ctr">
            <a:spAutoFit/>
            <a:flatTx/>
          </a:bodyPr>
          <a:lstStyle/>
          <a:p>
            <a:pPr algn="ctr"/>
            <a:r>
              <a:rPr lang="en-PH" sz="3600" b="1" dirty="0" smtClean="0">
                <a:solidFill>
                  <a:schemeClr val="accent2"/>
                </a:solidFill>
                <a:latin typeface="+mj-lt"/>
              </a:rPr>
              <a:t>Guaranteed Loans are Zero-Risk (BSP Circular 280 s.2001)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Object 54"/>
          <p:cNvGraphicFramePr>
            <a:graphicFrameLocks noChangeAspect="1"/>
          </p:cNvGraphicFramePr>
          <p:nvPr/>
        </p:nvGraphicFramePr>
        <p:xfrm>
          <a:off x="304800" y="455612"/>
          <a:ext cx="765175" cy="762001"/>
        </p:xfrm>
        <a:graphic>
          <a:graphicData uri="http://schemas.openxmlformats.org/presentationml/2006/ole">
            <p:oleObj spid="_x0000_s136194" name="CorelDRAW" r:id="rId4" imgW="4426920" imgH="4404240" progId="">
              <p:embed/>
            </p:oleObj>
          </a:graphicData>
        </a:graphic>
      </p:graphicFrame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9319007-F420-4D2A-9018-C0AA137F1CEE}" type="slidenum">
              <a:rPr lang="fr-FR" smtClean="0">
                <a:latin typeface="+mj-lt"/>
              </a:rPr>
              <a:pPr>
                <a:defRPr/>
              </a:pPr>
              <a:t>8</a:t>
            </a:fld>
            <a:endParaRPr lang="fr-FR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533400"/>
            <a:ext cx="6858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the HGC Guaranty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457200" y="4800600"/>
            <a:ext cx="8458200" cy="1668542"/>
          </a:xfrm>
          <a:prstGeom prst="wedgeRoundRectCallout">
            <a:avLst>
              <a:gd name="adj1" fmla="val -4660"/>
              <a:gd name="adj2" fmla="val -104786"/>
              <a:gd name="adj3" fmla="val 16667"/>
            </a:avLst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square" anchor="ctr">
            <a:spAutoFit/>
            <a:flatTx/>
          </a:bodyPr>
          <a:lstStyle/>
          <a:p>
            <a:pPr marL="342900" indent="-342900" algn="just">
              <a:buFontTx/>
              <a:buAutoNum type="arabicPeriod"/>
            </a:pPr>
            <a:r>
              <a:rPr lang="en-PH" sz="2300" b="1" dirty="0">
                <a:solidFill>
                  <a:schemeClr val="accent2"/>
                </a:solidFill>
                <a:latin typeface="+mj-lt"/>
              </a:rPr>
              <a:t>Limit on REL (Sec. 1. c. BSP Circular 600 s. 2008</a:t>
            </a:r>
            <a:r>
              <a:rPr lang="en-PH" sz="2300" b="1" dirty="0" smtClean="0">
                <a:solidFill>
                  <a:schemeClr val="accent2"/>
                </a:solidFill>
                <a:latin typeface="+mj-lt"/>
              </a:rPr>
              <a:t>)</a:t>
            </a:r>
          </a:p>
          <a:p>
            <a:pPr marL="342900" indent="-342900" algn="just">
              <a:buFontTx/>
              <a:buAutoNum type="arabicPeriod"/>
            </a:pPr>
            <a:r>
              <a:rPr lang="en-PH" sz="2300" b="1" dirty="0" smtClean="0">
                <a:solidFill>
                  <a:schemeClr val="accent2"/>
                </a:solidFill>
                <a:latin typeface="+mj-lt"/>
              </a:rPr>
              <a:t>Loanable amount may be increased up to 90% of appraised value of collateral (BSP Circular 343 </a:t>
            </a:r>
            <a:r>
              <a:rPr lang="en-PH" sz="2300" b="1" dirty="0" err="1" smtClean="0">
                <a:solidFill>
                  <a:schemeClr val="accent2"/>
                </a:solidFill>
                <a:latin typeface="+mj-lt"/>
              </a:rPr>
              <a:t>s</a:t>
            </a:r>
            <a:r>
              <a:rPr lang="en-PH" sz="2300" b="1" dirty="0" smtClean="0">
                <a:solidFill>
                  <a:schemeClr val="accent2"/>
                </a:solidFill>
                <a:latin typeface="+mj-lt"/>
              </a:rPr>
              <a:t>. 2002)</a:t>
            </a:r>
            <a:endParaRPr lang="en-PH" sz="2300" b="1" dirty="0">
              <a:solidFill>
                <a:schemeClr val="accent2"/>
              </a:solidFill>
              <a:latin typeface="+mj-lt"/>
            </a:endParaRPr>
          </a:p>
          <a:p>
            <a:pPr marL="342900" indent="-342900" algn="just">
              <a:buFontTx/>
              <a:buAutoNum type="arabicPeriod"/>
            </a:pPr>
            <a:r>
              <a:rPr lang="en-PH" sz="2300" b="1" dirty="0">
                <a:solidFill>
                  <a:schemeClr val="accent2"/>
                </a:solidFill>
                <a:latin typeface="+mj-lt"/>
              </a:rPr>
              <a:t>SBL (Sec. 1.E BSP Circular 425 s. 2004)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838200" y="2209800"/>
            <a:ext cx="7620000" cy="1524000"/>
          </a:xfrm>
          <a:prstGeom prst="roundRect">
            <a:avLst>
              <a:gd name="adj" fmla="val 19046"/>
            </a:avLst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+mj-lt"/>
              </a:rPr>
              <a:t>Exemption from BSP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latin typeface="+mj-lt"/>
              </a:rPr>
              <a:t>Requirements on Real Estate Loans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Object 54"/>
          <p:cNvGraphicFramePr>
            <a:graphicFrameLocks noChangeAspect="1"/>
          </p:cNvGraphicFramePr>
          <p:nvPr/>
        </p:nvGraphicFramePr>
        <p:xfrm>
          <a:off x="304800" y="455612"/>
          <a:ext cx="765175" cy="762001"/>
        </p:xfrm>
        <a:graphic>
          <a:graphicData uri="http://schemas.openxmlformats.org/presentationml/2006/ole">
            <p:oleObj spid="_x0000_s154626" name="CorelDRAW" r:id="rId4" imgW="4426920" imgH="4404240" progId="">
              <p:embed/>
            </p:oleObj>
          </a:graphicData>
        </a:graphic>
      </p:graphicFrame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9319007-F420-4D2A-9018-C0AA137F1CEE}" type="slidenum">
              <a:rPr lang="fr-FR" smtClean="0">
                <a:latin typeface="+mj-lt"/>
              </a:rPr>
              <a:pPr>
                <a:defRPr/>
              </a:pPr>
              <a:t>9</a:t>
            </a:fld>
            <a:endParaRPr lang="fr-FR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533400"/>
            <a:ext cx="6858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the HGC Guaranty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609600" y="4818221"/>
            <a:ext cx="8077200" cy="1430179"/>
          </a:xfrm>
          <a:prstGeom prst="wedgeRoundRectCallout">
            <a:avLst>
              <a:gd name="adj1" fmla="val -886"/>
              <a:gd name="adj2" fmla="val -129228"/>
              <a:gd name="adj3" fmla="val 16667"/>
            </a:avLst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square" anchor="ctr">
            <a:spAutoFit/>
            <a:flatTx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on interests and yields earned on guaranteed loans</a:t>
            </a:r>
          </a:p>
          <a:p>
            <a:pPr algn="ctr">
              <a:defRPr/>
            </a:pPr>
            <a:endParaRPr lang="en-US" sz="1400" b="1" dirty="0" smtClean="0">
              <a:solidFill>
                <a:schemeClr val="accent2"/>
              </a:solidFill>
              <a:latin typeface="+mj-lt"/>
            </a:endParaRPr>
          </a:p>
          <a:p>
            <a:pPr algn="ctr">
              <a:defRPr/>
            </a:pPr>
            <a:r>
              <a:rPr lang="en-PH" sz="4000" b="1" u="sng" dirty="0" smtClean="0">
                <a:solidFill>
                  <a:schemeClr val="accent2"/>
                </a:solidFill>
                <a:latin typeface="+mj-lt"/>
              </a:rPr>
              <a:t>Up to 11%</a:t>
            </a:r>
            <a:endParaRPr lang="en-US" sz="4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762000" y="2209800"/>
            <a:ext cx="7772400" cy="1295400"/>
          </a:xfrm>
          <a:prstGeom prst="roundRect">
            <a:avLst>
              <a:gd name="adj" fmla="val 19046"/>
            </a:avLst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chemeClr val="accent2"/>
                </a:solidFill>
                <a:latin typeface="+mj-lt"/>
              </a:rPr>
              <a:t>Tax exemption</a:t>
            </a:r>
            <a:endParaRPr lang="en-US" sz="5400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W_Team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27A6DC-5398-472D-B7A4-E91992B7CC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TW_Teamwork</Template>
  <TotalTime>1375</TotalTime>
  <Words>2091</Words>
  <Application>Microsoft Office PowerPoint</Application>
  <PresentationFormat>On-screen Show (4:3)</PresentationFormat>
  <Paragraphs>602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TW_Teamwork</vt:lpstr>
      <vt:lpstr>CorelDRAW</vt:lpstr>
      <vt:lpstr>Clip</vt:lpstr>
      <vt:lpstr>Document</vt:lpstr>
      <vt:lpstr>Slide 1</vt:lpstr>
      <vt:lpstr>Slide 2</vt:lpstr>
      <vt:lpstr>Slide 3</vt:lpstr>
      <vt:lpstr>MANDATES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GUARANTY OPERATIONS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GUARANTY ON MICROFINANCE HOUSING</dc:title>
  <dc:creator>Tito Butardo</dc:creator>
  <cp:keywords/>
  <cp:lastModifiedBy>Mayk Lagrosas</cp:lastModifiedBy>
  <cp:revision>113</cp:revision>
  <dcterms:created xsi:type="dcterms:W3CDTF">2013-02-28T05:36:30Z</dcterms:created>
  <dcterms:modified xsi:type="dcterms:W3CDTF">2013-10-01T01:05:21Z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TC103807059990</vt:lpwstr>
  </property>
</Properties>
</file>